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79" r:id="rId4"/>
    <p:sldId id="268" r:id="rId5"/>
    <p:sldId id="269" r:id="rId6"/>
    <p:sldId id="270" r:id="rId7"/>
    <p:sldId id="271" r:id="rId8"/>
    <p:sldId id="272" r:id="rId9"/>
    <p:sldId id="273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ì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4 Grupo"/>
          <p:cNvGrpSpPr>
            <a:grpSpLocks/>
          </p:cNvGrpSpPr>
          <p:nvPr userDrawn="1"/>
        </p:nvGrpSpPr>
        <p:grpSpPr bwMode="auto">
          <a:xfrm>
            <a:off x="0" y="0"/>
            <a:ext cx="4284663" cy="6858000"/>
            <a:chOff x="0" y="0"/>
            <a:chExt cx="4283968" cy="6858000"/>
          </a:xfrm>
        </p:grpSpPr>
        <p:sp>
          <p:nvSpPr>
            <p:cNvPr id="5" name="5 Rectángulo"/>
            <p:cNvSpPr/>
            <p:nvPr/>
          </p:nvSpPr>
          <p:spPr>
            <a:xfrm>
              <a:off x="0" y="0"/>
              <a:ext cx="2123730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6" name="6 Triángulo rectángulo"/>
            <p:cNvSpPr/>
            <p:nvPr/>
          </p:nvSpPr>
          <p:spPr>
            <a:xfrm>
              <a:off x="0" y="1916113"/>
              <a:ext cx="4283968" cy="4941887"/>
            </a:xfrm>
            <a:prstGeom prst="rtTriangle">
              <a:avLst/>
            </a:prstGeom>
            <a:solidFill>
              <a:srgbClr val="009B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7" name="7 Triángulo rectángulo"/>
            <p:cNvSpPr/>
            <p:nvPr/>
          </p:nvSpPr>
          <p:spPr>
            <a:xfrm>
              <a:off x="0" y="3068638"/>
              <a:ext cx="3347495" cy="3789362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</p:grpSp>
      <p:sp>
        <p:nvSpPr>
          <p:cNvPr id="8" name="8 Rectángulo"/>
          <p:cNvSpPr/>
          <p:nvPr userDrawn="1"/>
        </p:nvSpPr>
        <p:spPr>
          <a:xfrm>
            <a:off x="2124075" y="0"/>
            <a:ext cx="70199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2195736" y="1700808"/>
            <a:ext cx="6491064" cy="4425355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ü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11" name="2 Marcador de texto"/>
          <p:cNvSpPr>
            <a:spLocks noGrp="1"/>
          </p:cNvSpPr>
          <p:nvPr>
            <p:ph type="body" idx="13"/>
          </p:nvPr>
        </p:nvSpPr>
        <p:spPr>
          <a:xfrm>
            <a:off x="2195736" y="260648"/>
            <a:ext cx="6480720" cy="1068139"/>
          </a:xfrm>
        </p:spPr>
        <p:txBody>
          <a:bodyPr anchor="b">
            <a:noAutofit/>
          </a:bodyPr>
          <a:lstStyle>
            <a:lvl1pPr marL="0" indent="0" algn="r"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9" name="1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AD5D-304E-47AA-A4FD-70075EFE343E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12" name="2 Marcador de pie de página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" name="3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C8C0-5AF4-4001-8565-AF1BD75B15B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CBF2-1B19-43BE-B1A2-338CAE1693D6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CDD2-2512-40A2-876A-81B8234D20F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CBEF-69D3-4464-A94A-47D15847AA19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0928-5A1A-4294-B7CF-3A8E7E051FD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6 Grupo"/>
          <p:cNvGrpSpPr>
            <a:grpSpLocks/>
          </p:cNvGrpSpPr>
          <p:nvPr userDrawn="1"/>
        </p:nvGrpSpPr>
        <p:grpSpPr bwMode="auto">
          <a:xfrm>
            <a:off x="0" y="0"/>
            <a:ext cx="1979613" cy="6858000"/>
            <a:chOff x="0" y="0"/>
            <a:chExt cx="4283968" cy="6858000"/>
          </a:xfrm>
        </p:grpSpPr>
        <p:sp>
          <p:nvSpPr>
            <p:cNvPr id="5" name="7 Rectángulo"/>
            <p:cNvSpPr/>
            <p:nvPr/>
          </p:nvSpPr>
          <p:spPr>
            <a:xfrm>
              <a:off x="0" y="0"/>
              <a:ext cx="2123089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6" name="8 Triángulo rectángulo"/>
            <p:cNvSpPr/>
            <p:nvPr/>
          </p:nvSpPr>
          <p:spPr>
            <a:xfrm>
              <a:off x="0" y="1916113"/>
              <a:ext cx="4283968" cy="4941887"/>
            </a:xfrm>
            <a:prstGeom prst="rtTriangle">
              <a:avLst/>
            </a:prstGeom>
            <a:solidFill>
              <a:srgbClr val="009B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7" name="9 Triángulo rectángulo"/>
            <p:cNvSpPr/>
            <p:nvPr/>
          </p:nvSpPr>
          <p:spPr>
            <a:xfrm>
              <a:off x="0" y="3068638"/>
              <a:ext cx="3349534" cy="3789362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</p:grpSp>
      <p:sp>
        <p:nvSpPr>
          <p:cNvPr id="8" name="10 Rectángulo"/>
          <p:cNvSpPr/>
          <p:nvPr userDrawn="1"/>
        </p:nvSpPr>
        <p:spPr>
          <a:xfrm>
            <a:off x="971550" y="0"/>
            <a:ext cx="817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1156990"/>
          </a:xfrm>
        </p:spPr>
        <p:txBody>
          <a:bodyPr>
            <a:noAutofit/>
          </a:bodyPr>
          <a:lstStyle>
            <a:lvl1pPr algn="r">
              <a:defRPr sz="36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497363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A542-0FF3-4403-B958-53D243539A87}" type="datetimeFigureOut">
              <a:rPr lang="es-AR"/>
              <a:pPr>
                <a:defRPr/>
              </a:pPr>
              <a:t>14/06/2016</a:t>
            </a:fld>
            <a:endParaRPr lang="es-AR" dirty="0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BC82-4D84-4CEB-B976-21293FB0CAB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1180-9C04-4C3E-A0FA-806222E2C63D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B1A2-A009-4B3F-820A-6E8C146D64C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C303-F033-469D-9FA3-5747389C5A24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37DA-ECFD-4F48-99CF-67266D7C889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BC81-7E01-429F-83AB-9D0606102311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293A-9B4A-41CA-87C2-13E84270F2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22CF-8492-43C9-A64A-EAD9F9359F53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C03D-DCF0-4D7F-A081-15CB8EF0FC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741B-1FF9-4F1A-8138-EC16D9D49FAC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F507-7678-440A-AD0A-3BE5C6557B5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C953-193D-4E92-8B31-EB036D0B0721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26BC-8353-4226-B121-3B35092F486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4A3F-602A-46F4-9587-3C72FBA56D1B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FA10-6B76-4B56-A71A-D548C18E6E5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8D967B-1CB0-43F2-BD33-97BF3A4C9144}" type="datetimeFigureOut">
              <a:rPr lang="es-AR"/>
              <a:pPr>
                <a:defRPr/>
              </a:pPr>
              <a:t>14/06/2016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5BE2C2-4E1D-408C-BFEE-37C7BE4FA31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ionpyme.mecon.gob.ar/dna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713" y="1052513"/>
            <a:ext cx="7380287" cy="581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Triángulo isósceles"/>
          <p:cNvSpPr/>
          <p:nvPr/>
        </p:nvSpPr>
        <p:spPr>
          <a:xfrm rot="5400000">
            <a:off x="-1884362" y="1882774"/>
            <a:ext cx="7678738" cy="3910013"/>
          </a:xfrm>
          <a:prstGeom prst="triangle">
            <a:avLst>
              <a:gd name="adj" fmla="val 4976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7" name="16 Triángulo isósceles"/>
          <p:cNvSpPr/>
          <p:nvPr/>
        </p:nvSpPr>
        <p:spPr>
          <a:xfrm>
            <a:off x="682625" y="3805238"/>
            <a:ext cx="6454775" cy="3192462"/>
          </a:xfrm>
          <a:prstGeom prst="triangle">
            <a:avLst>
              <a:gd name="adj" fmla="val 49807"/>
            </a:avLst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9" name="18 Triángulo isósceles"/>
          <p:cNvSpPr/>
          <p:nvPr/>
        </p:nvSpPr>
        <p:spPr>
          <a:xfrm rot="10800000">
            <a:off x="-33338" y="-1588"/>
            <a:ext cx="2330451" cy="112553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0"/>
            <a:ext cx="3552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20 CuadroTexto"/>
          <p:cNvSpPr txBox="1">
            <a:spLocks noChangeArrowheads="1"/>
          </p:cNvSpPr>
          <p:nvPr/>
        </p:nvSpPr>
        <p:spPr bwMode="auto">
          <a:xfrm>
            <a:off x="2484438" y="1268413"/>
            <a:ext cx="5975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200" b="1"/>
              <a:t>SECRETARÍA DE EMPRENDEDORES Y </a:t>
            </a:r>
          </a:p>
          <a:p>
            <a:pPr algn="ctr"/>
            <a:r>
              <a:rPr lang="es-ES_tradnl" sz="2200" b="1"/>
              <a:t>DE LA PEQUEÑA Y MEDIANA EMPRESA</a:t>
            </a:r>
            <a:r>
              <a:rPr lang="es-ES_tradnl" sz="2200"/>
              <a:t> </a:t>
            </a:r>
          </a:p>
          <a:p>
            <a:pPr algn="ctr"/>
            <a:r>
              <a:rPr lang="en-US" sz="2000" b="1">
                <a:solidFill>
                  <a:srgbClr val="595959"/>
                </a:solidFill>
              </a:rPr>
              <a:t>PROGRAMA DE APOYO A LA COMPETITIVIDAD PYMES</a:t>
            </a:r>
            <a:endParaRPr lang="es-AR" sz="2000" b="1">
              <a:solidFill>
                <a:srgbClr val="595959"/>
              </a:solidFill>
            </a:endParaRPr>
          </a:p>
        </p:txBody>
      </p:sp>
      <p:cxnSp>
        <p:nvCxnSpPr>
          <p:cNvPr id="1024" name="1023 Conector recto"/>
          <p:cNvCxnSpPr/>
          <p:nvPr/>
        </p:nvCxnSpPr>
        <p:spPr>
          <a:xfrm>
            <a:off x="3563938" y="2924175"/>
            <a:ext cx="417671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2700338" y="333375"/>
            <a:ext cx="5986462" cy="1084263"/>
          </a:xfrm>
        </p:spPr>
        <p:txBody>
          <a:bodyPr/>
          <a:lstStyle/>
          <a:p>
            <a:r>
              <a:rPr lang="es-AR" sz="4000" smtClean="0"/>
              <a:t>Como formulamos el proyecto?</a:t>
            </a:r>
            <a:endParaRPr lang="es-ES" sz="400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2124075" y="2205038"/>
            <a:ext cx="6573838" cy="4165600"/>
          </a:xfrm>
        </p:spPr>
        <p:txBody>
          <a:bodyPr/>
          <a:lstStyle/>
          <a:p>
            <a:r>
              <a:rPr lang="es-AR" sz="2000" b="1" smtClean="0"/>
              <a:t>El proyecto se ingresa a través de un Formulario interactivo disponible en la página </a:t>
            </a:r>
            <a:r>
              <a:rPr lang="es-AR" sz="2000" b="1" smtClean="0">
                <a:hlinkClick r:id="rId2"/>
              </a:rPr>
              <a:t>http://www.accionpyme.mecon.gob.ar/dna2</a:t>
            </a:r>
            <a:r>
              <a:rPr lang="es-AR" sz="2000" b="1" smtClean="0"/>
              <a:t> </a:t>
            </a:r>
          </a:p>
          <a:p>
            <a:r>
              <a:rPr lang="es-AR" sz="2000" b="1" smtClean="0"/>
              <a:t>Para ingresar, debe generar un usuario y contraseña.</a:t>
            </a:r>
          </a:p>
          <a:p>
            <a:r>
              <a:rPr lang="es-AR" sz="2000" b="1" smtClean="0"/>
              <a:t>A continuación, se ingresa en la solapa PACC 2014-2016 y se carga un formulario que básicamente consta de 2 partes:</a:t>
            </a:r>
          </a:p>
          <a:p>
            <a:pPr algn="just">
              <a:buFont typeface="Arial" charset="0"/>
              <a:buNone/>
            </a:pPr>
            <a:r>
              <a:rPr lang="es-AR" sz="2000" b="1" smtClean="0"/>
              <a:t>      DATOS DE LA EMPRESA: CUIT, Facturación, Ventas y demás información propia de cada empresa.</a:t>
            </a:r>
            <a:r>
              <a:rPr lang="es-ES" sz="2000" b="1" smtClean="0"/>
              <a:t> </a:t>
            </a:r>
          </a:p>
          <a:p>
            <a:pPr algn="just">
              <a:buFont typeface="Arial" charset="0"/>
              <a:buNone/>
            </a:pPr>
            <a:r>
              <a:rPr lang="es-AR" sz="2000" b="1" smtClean="0"/>
              <a:t>      PROYECTO que se quiere realizar con asesoramiento de externos, y la ayuda económica que ofrece el Programa.</a:t>
            </a:r>
          </a:p>
          <a:p>
            <a:endParaRPr lang="es-AR" sz="20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1"/>
          <p:cNvGraphicFramePr>
            <a:graphicFrameLocks noGrp="1"/>
          </p:cNvGraphicFramePr>
          <p:nvPr>
            <p:ph idx="1"/>
          </p:nvPr>
        </p:nvGraphicFramePr>
        <p:xfrm>
          <a:off x="1547813" y="393700"/>
          <a:ext cx="7056437" cy="6135688"/>
        </p:xfrm>
        <a:graphic>
          <a:graphicData uri="http://schemas.openxmlformats.org/drawingml/2006/table">
            <a:tbl>
              <a:tblPr/>
              <a:tblGrid>
                <a:gridCol w="2330705"/>
                <a:gridCol w="4726153"/>
              </a:tblGrid>
              <a:tr h="715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PREGUNTA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8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LAS RESPUESTAS COMPLETAMOS LOS SIGUIENTES CAMPOS 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5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¿Qué quiero hacer?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Objetivo del Proyecto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¿Por qué lo quiero hacer?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Diagnóstico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¿Cómo lo voy a hacer?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Actividades del Proyecto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¿Cuándo?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Plazo en el que finalizará cada actividad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¿Quién lo va a hacer?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Consultor que realizará cada tarea (DIRCON)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¿Cuánto me va a costar?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Importe de cada tarea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¿Cómo voy a demostrar que se hicieron las tareas?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Producto Verificable ( son los elementos tales como planos, fotos, informes, certificados, </a:t>
                      </a:r>
                      <a:r>
                        <a:rPr lang="es-ES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etc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) que me permiten evidenciar que realmente se realizaron las actividades previstas.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367" marR="6536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2411413" y="476250"/>
            <a:ext cx="6286500" cy="44545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SUGERENCIA ANTES DE ENVIAR EL PROYECTO EN EL SISTEMA</a:t>
            </a:r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Una vez finalizada la carga es conveniente volver a formularse las preguntas y responderlas con lo que se ha consignado en  el formulario.</a:t>
            </a:r>
          </a:p>
          <a:p>
            <a:pPr marL="0" indent="0" algn="just">
              <a:buFont typeface="Arial" charset="0"/>
              <a:buNone/>
            </a:pPr>
            <a:endParaRPr lang="es-ES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Si objetivamente como beneficiarios, las respuestas nos satisfacen en la realidad de nuestra empresa,  podemos decir que el Proyecto tiene  una concepción lógica y que lo que queremos hacer, en los tiempos y a los valores que hemos contratado, resulta razonable.</a:t>
            </a:r>
            <a:endParaRPr lang="es-AR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4 Marcador de texto"/>
          <p:cNvSpPr>
            <a:spLocks noGrp="1"/>
          </p:cNvSpPr>
          <p:nvPr>
            <p:ph type="body" idx="13"/>
          </p:nvPr>
        </p:nvSpPr>
        <p:spPr>
          <a:xfrm>
            <a:off x="2268538" y="404813"/>
            <a:ext cx="6480175" cy="7207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Objetivos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38" name="1 Marcador de contenido"/>
          <p:cNvSpPr>
            <a:spLocks noGrp="1"/>
          </p:cNvSpPr>
          <p:nvPr>
            <p:ph idx="1"/>
          </p:nvPr>
        </p:nvSpPr>
        <p:spPr>
          <a:xfrm>
            <a:off x="2987675" y="3357563"/>
            <a:ext cx="5400675" cy="276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  <a:latin typeface="Arial" charset="0"/>
                <a:cs typeface="Arial" charset="0"/>
              </a:rPr>
              <a:t>Mejoras en la competitividad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</a:rPr>
              <a:t>Innovación de productos y procesos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</a:rPr>
              <a:t>Ascenso en la escala tecnológica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</a:rPr>
              <a:t>Sustituir importaciones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</a:rPr>
              <a:t>Impulsar investigaciones y desarrollo</a:t>
            </a:r>
            <a:r>
              <a:rPr lang="es-ES" sz="2200" b="1" smtClean="0">
                <a:solidFill>
                  <a:srgbClr val="009BD2"/>
                </a:solidFill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smtClean="0">
                <a:solidFill>
                  <a:srgbClr val="009BD2"/>
                </a:solidFill>
              </a:rPr>
              <a:t>Industrialización de economías regionales  y avanzar en la cadena de valor</a:t>
            </a:r>
          </a:p>
          <a:p>
            <a:pPr eaLnBrk="1" hangingPunct="1">
              <a:lnSpc>
                <a:spcPct val="80000"/>
              </a:lnSpc>
            </a:pPr>
            <a:endParaRPr lang="es-ES" sz="2200" b="1" smtClean="0">
              <a:solidFill>
                <a:srgbClr val="009BD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</p:txBody>
      </p:sp>
      <p:sp>
        <p:nvSpPr>
          <p:cNvPr id="14339" name="2 Marcador de contenido"/>
          <p:cNvSpPr>
            <a:spLocks/>
          </p:cNvSpPr>
          <p:nvPr/>
        </p:nvSpPr>
        <p:spPr bwMode="auto">
          <a:xfrm>
            <a:off x="2268538" y="1341438"/>
            <a:ext cx="6489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s-AR"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s-AR">
                <a:latin typeface="Calibri" pitchFamily="34" charset="0"/>
              </a:rPr>
              <a:t>El Programa permite que las Mipymes accedan a servicios profesionales de asistencia técnica y al financiamiento de los gastos de capacitación e inversiones asociadas en proyectos destinados a: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algn="ctr" eaLnBrk="1" hangingPunct="1"/>
            <a:r>
              <a:rPr lang="es-ES" sz="3200" smtClean="0"/>
              <a:t>El Programa permite realizar actividades de:</a:t>
            </a:r>
          </a:p>
        </p:txBody>
      </p:sp>
      <p:sp>
        <p:nvSpPr>
          <p:cNvPr id="17411" name="1 Marcador de contenido"/>
          <p:cNvSpPr>
            <a:spLocks noGrp="1"/>
          </p:cNvSpPr>
          <p:nvPr>
            <p:ph idx="1"/>
          </p:nvPr>
        </p:nvSpPr>
        <p:spPr>
          <a:xfrm>
            <a:off x="2195513" y="1700213"/>
            <a:ext cx="6491287" cy="442595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s-AR" sz="2800" b="1" i="1" dirty="0">
                <a:solidFill>
                  <a:srgbClr val="009BD2"/>
                </a:solidFill>
              </a:rPr>
              <a:t>Asistencias técnicas </a:t>
            </a:r>
            <a:r>
              <a:rPr lang="es-AR" sz="2800" b="1" i="1" dirty="0" smtClean="0">
                <a:solidFill>
                  <a:srgbClr val="009BD2"/>
                </a:solidFill>
              </a:rPr>
              <a:t>– profesionales</a:t>
            </a:r>
          </a:p>
          <a:p>
            <a:pPr eaLnBrk="1" hangingPunct="1">
              <a:defRPr/>
            </a:pPr>
            <a:r>
              <a:rPr lang="es-AR" sz="2800" b="1" i="1" dirty="0" smtClean="0">
                <a:solidFill>
                  <a:srgbClr val="009BD2"/>
                </a:solidFill>
              </a:rPr>
              <a:t>Capacitaciones</a:t>
            </a:r>
          </a:p>
          <a:p>
            <a:pPr eaLnBrk="1" hangingPunct="1">
              <a:defRPr/>
            </a:pPr>
            <a:r>
              <a:rPr lang="es-AR" sz="2800" b="1" i="1" dirty="0">
                <a:solidFill>
                  <a:srgbClr val="009BD2"/>
                </a:solidFill>
              </a:rPr>
              <a:t>Inversiones </a:t>
            </a:r>
            <a:r>
              <a:rPr lang="es-AR" sz="2800" b="1" dirty="0">
                <a:solidFill>
                  <a:srgbClr val="009BD2"/>
                </a:solidFill>
              </a:rPr>
              <a:t>(Ej.: Equipamiento, otros bienes durables)</a:t>
            </a:r>
            <a:r>
              <a:rPr lang="es-AR" sz="2800" dirty="0">
                <a:solidFill>
                  <a:srgbClr val="009BD2"/>
                </a:solidFill>
              </a:rPr>
              <a:t>   </a:t>
            </a:r>
          </a:p>
          <a:p>
            <a:pPr eaLnBrk="1" hangingPunct="1">
              <a:defRPr/>
            </a:pPr>
            <a:r>
              <a:rPr lang="es-AR" sz="2800" b="1" i="1" dirty="0">
                <a:solidFill>
                  <a:srgbClr val="009BD2"/>
                </a:solidFill>
              </a:rPr>
              <a:t>Gastos de certificación del Proyecto </a:t>
            </a:r>
            <a:r>
              <a:rPr lang="es-AR" sz="2800" b="1" dirty="0">
                <a:solidFill>
                  <a:srgbClr val="009BD2"/>
                </a:solidFill>
              </a:rPr>
              <a:t>(</a:t>
            </a:r>
            <a:r>
              <a:rPr lang="es-AR" sz="2800" b="1" dirty="0" err="1">
                <a:solidFill>
                  <a:srgbClr val="009BD2"/>
                </a:solidFill>
              </a:rPr>
              <a:t>Ej.:Escribanos</a:t>
            </a:r>
            <a:r>
              <a:rPr lang="es-AR" sz="2800" b="1" dirty="0">
                <a:solidFill>
                  <a:srgbClr val="009BD2"/>
                </a:solidFill>
              </a:rPr>
              <a:t>, contadores)</a:t>
            </a:r>
            <a:endParaRPr lang="es-ES" sz="2800" b="1" dirty="0">
              <a:solidFill>
                <a:srgbClr val="009BD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s-ES" sz="2400" b="1" dirty="0" smtClean="0">
              <a:solidFill>
                <a:srgbClr val="40404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rgbClr val="404040"/>
                </a:solidFill>
              </a:rPr>
              <a:t>El Programa ofrece ayuda económica para realizarlas, reintegrando hasta el 60% de los gastos a través de </a:t>
            </a:r>
            <a:br>
              <a:rPr lang="es-ES" sz="2400" b="1" dirty="0" smtClean="0">
                <a:solidFill>
                  <a:srgbClr val="404040"/>
                </a:solidFill>
              </a:rPr>
            </a:br>
            <a:r>
              <a:rPr lang="es-ES" sz="2400" b="1" dirty="0" smtClean="0">
                <a:solidFill>
                  <a:srgbClr val="404040"/>
                </a:solidFill>
              </a:rPr>
              <a:t>	</a:t>
            </a:r>
            <a:r>
              <a:rPr lang="es-ES" sz="2400" b="1" dirty="0" smtClean="0">
                <a:solidFill>
                  <a:srgbClr val="009BD2"/>
                </a:solidFill>
              </a:rPr>
              <a:t>Aportes </a:t>
            </a:r>
            <a:r>
              <a:rPr lang="es-ES" sz="2400" b="1" dirty="0">
                <a:solidFill>
                  <a:srgbClr val="009BD2"/>
                </a:solidFill>
              </a:rPr>
              <a:t>No Reembolsables</a:t>
            </a:r>
            <a:r>
              <a:rPr lang="es-ES" sz="1500" b="1" dirty="0">
                <a:solidFill>
                  <a:srgbClr val="009BD2"/>
                </a:solidFill>
              </a:rPr>
              <a:t> </a:t>
            </a:r>
            <a:r>
              <a:rPr lang="es-ES" sz="1500" b="1" dirty="0" smtClean="0">
                <a:solidFill>
                  <a:srgbClr val="009BD2"/>
                </a:solidFill>
              </a:rPr>
              <a:t/>
            </a:r>
            <a:br>
              <a:rPr lang="es-ES" sz="1500" b="1" dirty="0" smtClean="0">
                <a:solidFill>
                  <a:srgbClr val="009BD2"/>
                </a:solidFill>
              </a:rPr>
            </a:br>
            <a:r>
              <a:rPr lang="es-ES" sz="1500" b="1" dirty="0" smtClean="0">
                <a:solidFill>
                  <a:srgbClr val="009BD2"/>
                </a:solidFill>
              </a:rPr>
              <a:t>	 (</a:t>
            </a:r>
            <a:r>
              <a:rPr lang="es-ES" sz="1500" b="1" dirty="0">
                <a:solidFill>
                  <a:srgbClr val="009BD2"/>
                </a:solidFill>
              </a:rPr>
              <a:t>no deben ser devueltos por la empresa; no es crédito)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4 Marcador de texto"/>
          <p:cNvSpPr>
            <a:spLocks noGrp="1"/>
          </p:cNvSpPr>
          <p:nvPr>
            <p:ph type="body" idx="13"/>
          </p:nvPr>
        </p:nvSpPr>
        <p:spPr>
          <a:xfrm>
            <a:off x="2268538" y="692150"/>
            <a:ext cx="6480175" cy="720725"/>
          </a:xfrm>
        </p:spPr>
        <p:txBody>
          <a:bodyPr/>
          <a:lstStyle/>
          <a:p>
            <a:pPr algn="ctr" eaLnBrk="1" hangingPunct="1"/>
            <a:r>
              <a:rPr lang="es-ES" sz="2800" smtClean="0"/>
              <a:t>PDE: Proyecto de Desarrollo Empresarial</a:t>
            </a:r>
            <a:br>
              <a:rPr lang="es-ES" sz="2800" smtClean="0"/>
            </a:br>
            <a:r>
              <a:rPr lang="es-ES" sz="2800" smtClean="0"/>
              <a:t>Actividades permitidas</a:t>
            </a:r>
          </a:p>
        </p:txBody>
      </p:sp>
      <p:graphicFrame>
        <p:nvGraphicFramePr>
          <p:cNvPr id="5" name="Group 38"/>
          <p:cNvGraphicFramePr>
            <a:graphicFrameLocks noGrp="1"/>
          </p:cNvGraphicFramePr>
          <p:nvPr>
            <p:ph idx="1"/>
          </p:nvPr>
        </p:nvGraphicFramePr>
        <p:xfrm>
          <a:off x="528638" y="1844675"/>
          <a:ext cx="8291513" cy="3929585"/>
        </p:xfrm>
        <a:graphic>
          <a:graphicData uri="http://schemas.openxmlformats.org/drawingml/2006/table">
            <a:tbl>
              <a:tblPr/>
              <a:tblGrid>
                <a:gridCol w="2124075"/>
                <a:gridCol w="6167438"/>
              </a:tblGrid>
              <a:tr h="24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  <a:tr h="24532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</a:t>
                      </a: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Implementación de Software Licenciado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Desarrollo de Software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Implementación de Software de Código Abierto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de Redes Informáticas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PRODUCCION</a:t>
                      </a: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y Construcción de Moldes y Matrices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y Desarrollo de Prototipos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Testeos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Gestión Ambiental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Incorporación de tecnología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Investigación y desarrollo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Reingeniería de procesos industriales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Industrial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Seguridad e Higiene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Producción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32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Organización y Métodos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algn="ctr" eaLnBrk="1" hangingPunct="1"/>
            <a:r>
              <a:rPr lang="es-ES" sz="2800" smtClean="0"/>
              <a:t>PDE: Proyecto de Desarrollo Empresarial</a:t>
            </a:r>
            <a:br>
              <a:rPr lang="es-ES" sz="2800" smtClean="0"/>
            </a:br>
            <a:r>
              <a:rPr lang="es-ES" sz="2800" smtClean="0"/>
              <a:t>Actividades permitidas (cont.)</a:t>
            </a:r>
          </a:p>
        </p:txBody>
      </p:sp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95513" y="1484313"/>
            <a:ext cx="6480175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71475" indent="-369888" algn="just">
              <a:lnSpc>
                <a:spcPct val="80000"/>
              </a:lnSpc>
              <a:spcBef>
                <a:spcPts val="500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ES" sz="2000" b="1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</p:txBody>
      </p:sp>
      <p:graphicFrame>
        <p:nvGraphicFramePr>
          <p:cNvPr id="8" name="Group 27"/>
          <p:cNvGraphicFramePr>
            <a:graphicFrameLocks noGrp="1"/>
          </p:cNvGraphicFramePr>
          <p:nvPr>
            <p:ph idx="1"/>
          </p:nvPr>
        </p:nvGraphicFramePr>
        <p:xfrm>
          <a:off x="457200" y="1962150"/>
          <a:ext cx="8229600" cy="3914778"/>
        </p:xfrm>
        <a:graphic>
          <a:graphicData uri="http://schemas.openxmlformats.org/drawingml/2006/table">
            <a:tbl>
              <a:tblPr/>
              <a:tblGrid>
                <a:gridCol w="2108200"/>
                <a:gridCol w="61214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  <a:tr h="30797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y Construcción de Stands para ferias internacionales.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de sitio web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Rediseño de sitio web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de Packaging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Investigación de Mercado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603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de Imagen Corporativa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ESTRATEGIA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Localización y Diseño de Planta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Planeamiento Estratégico y Operativo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Gestión de RRHH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Implantación de Sistemas de Calidad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eaLnBrk="1" hangingPunct="1"/>
            <a:r>
              <a:rPr lang="es-ES" sz="2800" smtClean="0"/>
              <a:t>PDE: Proyecto de Desarrollo Empresarial</a:t>
            </a:r>
            <a:br>
              <a:rPr lang="es-ES" sz="2800" smtClean="0"/>
            </a:br>
            <a:r>
              <a:rPr lang="es-ES" sz="2800" smtClean="0"/>
              <a:t>Actividades permitidas (cont.)</a:t>
            </a:r>
          </a:p>
        </p:txBody>
      </p:sp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195513" y="1484313"/>
            <a:ext cx="6480175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71475" indent="-369888" algn="just">
              <a:lnSpc>
                <a:spcPct val="80000"/>
              </a:lnSpc>
              <a:spcBef>
                <a:spcPts val="500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ES" sz="2000" b="1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</p:txBody>
      </p:sp>
      <p:graphicFrame>
        <p:nvGraphicFramePr>
          <p:cNvPr id="7" name="Group 25"/>
          <p:cNvGraphicFramePr>
            <a:graphicFrameLocks noGrp="1"/>
          </p:cNvGraphicFramePr>
          <p:nvPr>
            <p:ph idx="1"/>
          </p:nvPr>
        </p:nvGraphicFramePr>
        <p:xfrm>
          <a:off x="477838" y="2133600"/>
          <a:ext cx="8229600" cy="3411541"/>
        </p:xfrm>
        <a:graphic>
          <a:graphicData uri="http://schemas.openxmlformats.org/drawingml/2006/table">
            <a:tbl>
              <a:tblPr/>
              <a:tblGrid>
                <a:gridCol w="2108200"/>
                <a:gridCol w="6121400"/>
              </a:tblGrid>
              <a:tr h="368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  <a:tr h="33813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CALIDAD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Calidad de Producto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Certificación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Capacitación en Calidad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Buenas Prácticas de manufactura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Implantación de Sistemas de Calidad II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81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ADMINISTRACIÓN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Legales y fiscales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Logística</a:t>
                      </a:r>
                      <a:endParaRPr kumimoji="0" lang="es-A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Reorganización de procesos administrativos</a:t>
                      </a:r>
                      <a:endParaRPr kumimoji="0" lang="es-A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72" marR="6857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algn="ctr" eaLnBrk="1" hangingPunct="1"/>
            <a:r>
              <a:rPr lang="es-ES" sz="2800" smtClean="0">
                <a:latin typeface="Arial" charset="0"/>
                <a:cs typeface="Arial" charset="0"/>
              </a:rPr>
              <a:t>El aporte económico que brinda el programa </a:t>
            </a:r>
            <a:endParaRPr lang="es-ES" sz="2800" smtClean="0">
              <a:solidFill>
                <a:schemeClr val="tx2"/>
              </a:solidFill>
            </a:endParaRPr>
          </a:p>
        </p:txBody>
      </p:sp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95513" y="1484313"/>
            <a:ext cx="6480175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71475" indent="-369888" algn="just">
              <a:lnSpc>
                <a:spcPct val="80000"/>
              </a:lnSpc>
              <a:spcBef>
                <a:spcPts val="500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ES" sz="2000" b="1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2160588" y="1728788"/>
            <a:ext cx="6948487" cy="422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Font typeface="Arial" charset="0"/>
              <a:buNone/>
            </a:pPr>
            <a:r>
              <a:rPr lang="es-AR" sz="2400" b="1">
                <a:solidFill>
                  <a:srgbClr val="009BD2"/>
                </a:solidFill>
                <a:latin typeface="Trebuchet MS" pitchFamily="34" charset="0"/>
                <a:cs typeface="Arial" charset="0"/>
              </a:rPr>
              <a:t>Aportes No Reembolsables de HASTA $ 200.000.- (próximamente $ 400.000)</a:t>
            </a:r>
          </a:p>
          <a:p>
            <a:pPr>
              <a:buFont typeface="Arial" charset="0"/>
              <a:buNone/>
            </a:pPr>
            <a:endParaRPr lang="es-AR" sz="2400" b="1">
              <a:solidFill>
                <a:srgbClr val="009BD2"/>
              </a:solidFill>
              <a:latin typeface="Trebuchet MS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s-AR" sz="2400" b="1">
                <a:solidFill>
                  <a:srgbClr val="009BD2"/>
                </a:solidFill>
                <a:latin typeface="Trebuchet MS" pitchFamily="34" charset="0"/>
                <a:cs typeface="Arial" charset="0"/>
              </a:rPr>
              <a:t>Cubriendo :     </a:t>
            </a:r>
          </a:p>
          <a:p>
            <a:pPr>
              <a:buFont typeface="Arial" charset="0"/>
              <a:buNone/>
            </a:pPr>
            <a:r>
              <a:rPr lang="es-AR" sz="2400" b="1">
                <a:solidFill>
                  <a:srgbClr val="009BD2"/>
                </a:solidFill>
                <a:latin typeface="Trebuchet MS" pitchFamily="34" charset="0"/>
                <a:cs typeface="Arial" charset="0"/>
              </a:rPr>
              <a:t>-HASTA 60% del gasto de todas las ACTIVIDADES previstas en el proyecto, que se pueden rendir en hasta 3 instancias durante su desarrollo. </a:t>
            </a:r>
          </a:p>
          <a:p>
            <a:pPr>
              <a:buFont typeface="Arial" charset="0"/>
              <a:buNone/>
            </a:pPr>
            <a:endParaRPr lang="es-AR" sz="2400" b="1">
              <a:solidFill>
                <a:srgbClr val="009BD2"/>
              </a:solidFill>
              <a:latin typeface="Trebuchet MS" pitchFamily="34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s-AR" sz="2400" b="1">
                <a:solidFill>
                  <a:srgbClr val="009BD2"/>
                </a:solidFill>
                <a:latin typeface="Trebuchet MS" pitchFamily="34" charset="0"/>
                <a:cs typeface="Arial" charset="0"/>
              </a:rPr>
              <a:t>-HASTA 80% en el caso de ACTIVIDADES orientadas a mejoras de IMPACTO AMBIENTAL</a:t>
            </a:r>
            <a:endParaRPr lang="es-ES" sz="2400" b="1">
              <a:solidFill>
                <a:srgbClr val="009BD2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eaLnBrk="1" hangingPunct="1"/>
            <a:r>
              <a:rPr lang="es-ES" sz="2600" smtClean="0">
                <a:latin typeface="Arial" charset="0"/>
                <a:cs typeface="Arial" charset="0"/>
              </a:rPr>
              <a:t>Ejemplo de Proyecto: $ 100.000 – 100 %</a:t>
            </a:r>
            <a:endParaRPr lang="es-ES" sz="2600" smtClean="0">
              <a:solidFill>
                <a:schemeClr val="tx2"/>
              </a:solidFill>
            </a:endParaRPr>
          </a:p>
        </p:txBody>
      </p:sp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95513" y="1484313"/>
            <a:ext cx="6480175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71475" indent="-369888" algn="just">
              <a:lnSpc>
                <a:spcPct val="80000"/>
              </a:lnSpc>
              <a:spcBef>
                <a:spcPts val="500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ES" sz="2000" b="1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  <a:p>
            <a:pPr marL="371475" indent="-369888" algn="just">
              <a:lnSpc>
                <a:spcPct val="87000"/>
              </a:lnSpc>
              <a:spcBef>
                <a:spcPts val="825"/>
              </a:spcBef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</a:pPr>
            <a:endParaRPr lang="es-AR" sz="2000">
              <a:solidFill>
                <a:srgbClr val="003366"/>
              </a:solidFill>
              <a:latin typeface="Calibri" pitchFamily="34" charset="0"/>
            </a:endParaRPr>
          </a:p>
        </p:txBody>
      </p:sp>
      <p:graphicFrame>
        <p:nvGraphicFramePr>
          <p:cNvPr id="7" name="Group 56"/>
          <p:cNvGraphicFramePr>
            <a:graphicFrameLocks noGrp="1"/>
          </p:cNvGraphicFramePr>
          <p:nvPr/>
        </p:nvGraphicFramePr>
        <p:xfrm>
          <a:off x="684213" y="1628775"/>
          <a:ext cx="4745037" cy="4078288"/>
        </p:xfrm>
        <a:graphic>
          <a:graphicData uri="http://schemas.openxmlformats.org/drawingml/2006/table">
            <a:tbl>
              <a:tblPr/>
              <a:tblGrid>
                <a:gridCol w="4745037"/>
              </a:tblGrid>
              <a:tr h="1638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Asistencia Técnica $ 42.000.-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>
                        <a:alpha val="50195"/>
                      </a:srgbClr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Adquisición de bienes $ 18.000.-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(Hasta el 30% de ANR)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Asistencia Técnica  $ 28.000.- 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Adquisición de bienes $ 12.000.-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(Hasta el 30% de ANR)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D2"/>
                    </a:solidFill>
                  </a:tcPr>
                </a:tc>
              </a:tr>
            </a:tbl>
          </a:graphicData>
        </a:graphic>
      </p:graphicFrame>
      <p:sp>
        <p:nvSpPr>
          <p:cNvPr id="20497" name="AutoShape 69"/>
          <p:cNvSpPr>
            <a:spLocks/>
          </p:cNvSpPr>
          <p:nvPr/>
        </p:nvSpPr>
        <p:spPr bwMode="auto">
          <a:xfrm>
            <a:off x="5219700" y="1700213"/>
            <a:ext cx="647700" cy="2519362"/>
          </a:xfrm>
          <a:prstGeom prst="rightBrace">
            <a:avLst>
              <a:gd name="adj1" fmla="val 2007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600">
              <a:latin typeface="Trebuchet MS" pitchFamily="34" charset="0"/>
            </a:endParaRPr>
          </a:p>
        </p:txBody>
      </p:sp>
      <p:sp>
        <p:nvSpPr>
          <p:cNvPr id="20498" name="Rectangle 70"/>
          <p:cNvSpPr>
            <a:spLocks noChangeArrowheads="1"/>
          </p:cNvSpPr>
          <p:nvPr/>
        </p:nvSpPr>
        <p:spPr bwMode="auto">
          <a:xfrm>
            <a:off x="6156325" y="2738438"/>
            <a:ext cx="2305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200" b="1">
                <a:latin typeface="Trebuchet MS" pitchFamily="34" charset="0"/>
              </a:rPr>
              <a:t>ANR</a:t>
            </a:r>
            <a:endParaRPr lang="es-ES" sz="2200" b="1">
              <a:latin typeface="Trebuchet MS" pitchFamily="34" charset="0"/>
            </a:endParaRPr>
          </a:p>
          <a:p>
            <a:r>
              <a:rPr lang="es-ES" sz="2200" b="1">
                <a:latin typeface="Trebuchet MS" pitchFamily="34" charset="0"/>
              </a:rPr>
              <a:t>$ 60.000.- 60 % </a:t>
            </a:r>
          </a:p>
        </p:txBody>
      </p:sp>
      <p:sp>
        <p:nvSpPr>
          <p:cNvPr id="20499" name="AutoShape 71"/>
          <p:cNvSpPr>
            <a:spLocks/>
          </p:cNvSpPr>
          <p:nvPr/>
        </p:nvSpPr>
        <p:spPr bwMode="auto">
          <a:xfrm>
            <a:off x="5221288" y="4219575"/>
            <a:ext cx="503237" cy="1512888"/>
          </a:xfrm>
          <a:prstGeom prst="rightBrace">
            <a:avLst>
              <a:gd name="adj1" fmla="val 1806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600">
              <a:latin typeface="Trebuchet MS" pitchFamily="34" charset="0"/>
            </a:endParaRPr>
          </a:p>
        </p:txBody>
      </p:sp>
      <p:sp>
        <p:nvSpPr>
          <p:cNvPr id="20500" name="Rectangle 72"/>
          <p:cNvSpPr>
            <a:spLocks noChangeArrowheads="1"/>
          </p:cNvSpPr>
          <p:nvPr/>
        </p:nvSpPr>
        <p:spPr bwMode="auto">
          <a:xfrm>
            <a:off x="6156325" y="4275138"/>
            <a:ext cx="25923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200" b="1">
                <a:latin typeface="Trebuchet MS" pitchFamily="34" charset="0"/>
              </a:rPr>
              <a:t>APORTE PYME</a:t>
            </a:r>
            <a:endParaRPr lang="es-ES" sz="2200" b="1">
              <a:latin typeface="Trebuchet MS" pitchFamily="34" charset="0"/>
            </a:endParaRPr>
          </a:p>
          <a:p>
            <a:r>
              <a:rPr lang="es-ES" sz="2200" b="1">
                <a:latin typeface="Trebuchet MS" pitchFamily="34" charset="0"/>
              </a:rPr>
              <a:t>$ 40.0000.- 40 %</a:t>
            </a:r>
          </a:p>
          <a:p>
            <a:r>
              <a:rPr lang="es-ES" sz="2200" b="1">
                <a:latin typeface="Trebuchet MS" pitchFamily="34" charset="0"/>
              </a:rPr>
              <a:t>(o más)</a:t>
            </a:r>
          </a:p>
        </p:txBody>
      </p:sp>
      <p:sp>
        <p:nvSpPr>
          <p:cNvPr id="20501" name="Rectangle 57"/>
          <p:cNvSpPr>
            <a:spLocks noChangeArrowheads="1"/>
          </p:cNvSpPr>
          <p:nvPr/>
        </p:nvSpPr>
        <p:spPr bwMode="auto">
          <a:xfrm>
            <a:off x="395288" y="5876925"/>
            <a:ext cx="4752975" cy="360363"/>
          </a:xfrm>
          <a:prstGeom prst="rect">
            <a:avLst/>
          </a:prstGeom>
          <a:solidFill>
            <a:srgbClr val="C0C0C0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s-AR" sz="1500" b="1">
                <a:latin typeface="Trebuchet MS" pitchFamily="34" charset="0"/>
              </a:rPr>
              <a:t>Gastos de Certificación $ 2.500.- 100 %</a:t>
            </a:r>
            <a:endParaRPr lang="es-ES" sz="1500" b="1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4 Marcador de texto"/>
          <p:cNvSpPr>
            <a:spLocks noGrp="1"/>
          </p:cNvSpPr>
          <p:nvPr>
            <p:ph type="body" idx="13"/>
          </p:nvPr>
        </p:nvSpPr>
        <p:spPr>
          <a:xfrm>
            <a:off x="2195513" y="476250"/>
            <a:ext cx="6480175" cy="720725"/>
          </a:xfrm>
        </p:spPr>
        <p:txBody>
          <a:bodyPr/>
          <a:lstStyle/>
          <a:p>
            <a:pPr eaLnBrk="1" hangingPunct="1"/>
            <a:r>
              <a:rPr lang="es-ES" sz="2800" smtClean="0">
                <a:latin typeface="Arial" charset="0"/>
                <a:cs typeface="Arial" charset="0"/>
              </a:rPr>
              <a:t>Requisitos para participar del programa</a:t>
            </a:r>
            <a:endParaRPr lang="es-ES" sz="2800" smtClean="0">
              <a:solidFill>
                <a:schemeClr val="tx2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2195513" y="1484313"/>
            <a:ext cx="6480175" cy="3833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s-ES_tradnl" sz="2000" b="1" dirty="0">
                <a:cs typeface="Arial" charset="0"/>
              </a:rPr>
              <a:t>Empresas con DOS (2) años o más de actividad económica verificable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s-ES_tradnl" sz="2000" b="1" dirty="0">
                <a:cs typeface="Arial" charset="0"/>
              </a:rPr>
              <a:t>Debe estar radicada en la Argentina</a:t>
            </a:r>
          </a:p>
          <a:p>
            <a:pPr marL="342900" indent="-342900">
              <a:lnSpc>
                <a:spcPct val="105000"/>
              </a:lnSpc>
              <a:buFont typeface="Wingdings" pitchFamily="2" charset="2"/>
              <a:buChar char="ü"/>
              <a:defRPr/>
            </a:pPr>
            <a:r>
              <a:rPr lang="es-ES_tradnl" sz="2000" b="1" dirty="0">
                <a:cs typeface="Arial" charset="0"/>
              </a:rPr>
              <a:t>Poseer CUIT e inscripción AFIP   </a:t>
            </a:r>
          </a:p>
          <a:p>
            <a:pPr marL="342900" indent="-342900">
              <a:lnSpc>
                <a:spcPct val="105000"/>
              </a:lnSpc>
              <a:buFont typeface="Wingdings" pitchFamily="2" charset="2"/>
              <a:buChar char="ü"/>
              <a:defRPr/>
            </a:pPr>
            <a:r>
              <a:rPr lang="es-ES_tradnl" sz="2000" b="1" dirty="0">
                <a:cs typeface="Arial" charset="0"/>
              </a:rPr>
              <a:t>Tener una participación accionaria nacional igual o mayor al 51 %</a:t>
            </a:r>
          </a:p>
          <a:p>
            <a:pPr marL="342900" indent="-342900">
              <a:lnSpc>
                <a:spcPct val="105000"/>
              </a:lnSpc>
              <a:buFont typeface="Wingdings" pitchFamily="2" charset="2"/>
              <a:buChar char="ü"/>
              <a:defRPr/>
            </a:pPr>
            <a:r>
              <a:rPr lang="es-ES_tradnl" sz="2000" b="1" dirty="0">
                <a:cs typeface="Arial" charset="0"/>
              </a:rPr>
              <a:t>Ser Micro, Pequeña y/o Mediana Tramo 1 de acuerdo a los topes de facturación de la Resolución 11/2016 de la SEPYME, y las actividades allí incluidas.</a:t>
            </a:r>
          </a:p>
          <a:p>
            <a:pPr>
              <a:lnSpc>
                <a:spcPct val="105000"/>
              </a:lnSpc>
              <a:buFont typeface="Arial" charset="0"/>
              <a:buNone/>
              <a:defRPr/>
            </a:pPr>
            <a:endParaRPr lang="es-ES_tradnl" sz="1600" b="1" dirty="0">
              <a:cs typeface="Arial" charset="0"/>
            </a:endParaRPr>
          </a:p>
          <a:p>
            <a:pPr>
              <a:defRPr/>
            </a:pPr>
            <a:endParaRPr lang="es-ES" sz="1500" b="1" dirty="0">
              <a:solidFill>
                <a:srgbClr val="009BD2"/>
              </a:solidFill>
            </a:endParaRPr>
          </a:p>
        </p:txBody>
      </p:sp>
      <p:sp>
        <p:nvSpPr>
          <p:cNvPr id="21507" name="Rectangle 20"/>
          <p:cNvSpPr>
            <a:spLocks noChangeArrowheads="1"/>
          </p:cNvSpPr>
          <p:nvPr/>
        </p:nvSpPr>
        <p:spPr bwMode="auto">
          <a:xfrm>
            <a:off x="2195513" y="5084763"/>
            <a:ext cx="1522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000" b="1">
                <a:solidFill>
                  <a:srgbClr val="009BD2"/>
                </a:solidFill>
                <a:latin typeface="Trebuchet MS" pitchFamily="34" charset="0"/>
              </a:rPr>
              <a:t>Excluidas:</a:t>
            </a:r>
            <a:r>
              <a:rPr lang="es-AR" b="1">
                <a:solidFill>
                  <a:srgbClr val="009BD2"/>
                </a:solidFill>
                <a:latin typeface="Trebuchet MS" pitchFamily="34" charset="0"/>
              </a:rPr>
              <a:t>  </a:t>
            </a:r>
            <a:endParaRPr lang="es-ES" b="1">
              <a:solidFill>
                <a:srgbClr val="009BD2"/>
              </a:solidFill>
              <a:latin typeface="Trebuchet MS" pitchFamily="34" charset="0"/>
            </a:endParaRPr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085975" y="5661025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009BD2"/>
                </a:solidFill>
                <a:latin typeface="Trebuchet MS" pitchFamily="34" charset="0"/>
              </a:rPr>
              <a:t>EMPRESAS que registren deudas fiscales y/o previsionales </a:t>
            </a:r>
          </a:p>
          <a:p>
            <a:r>
              <a:rPr lang="es-ES_tradnl" b="1">
                <a:solidFill>
                  <a:srgbClr val="009BD2"/>
                </a:solidFill>
                <a:latin typeface="Trebuchet MS" pitchFamily="34" charset="0"/>
              </a:rPr>
              <a:t>exigibles con la AFIP</a:t>
            </a:r>
            <a:endParaRPr lang="es-ES" b="1">
              <a:solidFill>
                <a:srgbClr val="009BD2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9502</TotalTime>
  <Words>777</Words>
  <Application>Microsoft Office PowerPoint</Application>
  <PresentationFormat>Presentación en pantalla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Como formulamos el proyecto?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Testori</dc:creator>
  <cp:lastModifiedBy>María Fernanda Becce</cp:lastModifiedBy>
  <cp:revision>116</cp:revision>
  <dcterms:created xsi:type="dcterms:W3CDTF">2016-01-26T01:44:21Z</dcterms:created>
  <dcterms:modified xsi:type="dcterms:W3CDTF">2016-06-14T13:55:24Z</dcterms:modified>
</cp:coreProperties>
</file>