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27" r:id="rId1"/>
    <p:sldMasterId id="2147484623" r:id="rId2"/>
    <p:sldMasterId id="2147484653" r:id="rId3"/>
    <p:sldMasterId id="2147484629" r:id="rId4"/>
  </p:sldMasterIdLst>
  <p:notesMasterIdLst>
    <p:notesMasterId r:id="rId30"/>
  </p:notesMasterIdLst>
  <p:handoutMasterIdLst>
    <p:handoutMasterId r:id="rId31"/>
  </p:handoutMasterIdLst>
  <p:sldIdLst>
    <p:sldId id="735" r:id="rId5"/>
    <p:sldId id="950" r:id="rId6"/>
    <p:sldId id="967" r:id="rId7"/>
    <p:sldId id="968" r:id="rId8"/>
    <p:sldId id="970" r:id="rId9"/>
    <p:sldId id="974" r:id="rId10"/>
    <p:sldId id="975" r:id="rId11"/>
    <p:sldId id="976" r:id="rId12"/>
    <p:sldId id="984" r:id="rId13"/>
    <p:sldId id="985" r:id="rId14"/>
    <p:sldId id="986" r:id="rId15"/>
    <p:sldId id="991" r:id="rId16"/>
    <p:sldId id="992" r:id="rId17"/>
    <p:sldId id="993" r:id="rId18"/>
    <p:sldId id="994" r:id="rId19"/>
    <p:sldId id="995" r:id="rId20"/>
    <p:sldId id="988" r:id="rId21"/>
    <p:sldId id="989" r:id="rId22"/>
    <p:sldId id="990" r:id="rId23"/>
    <p:sldId id="979" r:id="rId24"/>
    <p:sldId id="980" r:id="rId25"/>
    <p:sldId id="981" r:id="rId26"/>
    <p:sldId id="982" r:id="rId27"/>
    <p:sldId id="983" r:id="rId28"/>
    <p:sldId id="978" r:id="rId29"/>
  </p:sldIdLst>
  <p:sldSz cx="9906000" cy="6858000" type="A4"/>
  <p:notesSz cx="6797675" cy="9928225"/>
  <p:custDataLst>
    <p:tags r:id="rId32"/>
  </p:custData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8" userDrawn="1">
          <p15:clr>
            <a:srgbClr val="A4A3A4"/>
          </p15:clr>
        </p15:guide>
        <p15:guide id="18" pos="2304" userDrawn="1">
          <p15:clr>
            <a:srgbClr val="A4A3A4"/>
          </p15:clr>
        </p15:guide>
        <p15:guide id="19" orient="horz" pos="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Di Fiori" initials="VDF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3"/>
    <a:srgbClr val="005DA4"/>
    <a:srgbClr val="2E75B6"/>
    <a:srgbClr val="0091D1"/>
    <a:srgbClr val="00B0DA"/>
    <a:srgbClr val="4393D4"/>
    <a:srgbClr val="0066FF"/>
    <a:srgbClr val="6699FF"/>
    <a:srgbClr val="007DBD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949" autoAdjust="0"/>
  </p:normalViewPr>
  <p:slideViewPr>
    <p:cSldViewPr snapToGrid="0">
      <p:cViewPr varScale="1">
        <p:scale>
          <a:sx n="69" d="100"/>
          <a:sy n="69" d="100"/>
        </p:scale>
        <p:origin x="1044" y="60"/>
      </p:cViewPr>
      <p:guideLst>
        <p:guide pos="408"/>
        <p:guide pos="2304"/>
        <p:guide orient="horz" pos="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848"/>
    </p:cViewPr>
  </p:sorterViewPr>
  <p:notesViewPr>
    <p:cSldViewPr snapToGrid="0">
      <p:cViewPr>
        <p:scale>
          <a:sx n="44" d="100"/>
          <a:sy n="44" d="100"/>
        </p:scale>
        <p:origin x="2791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865" y="3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9201C-46D9-4353-8302-BD5CC9CF6308}" type="datetimeFigureOut">
              <a:rPr lang="es-AR" smtClean="0"/>
              <a:pPr/>
              <a:t>18/9/2017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429781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865" y="9429781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78AE8-A065-4A12-9623-3DDF178B216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3841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3D97B7-64E0-4444-9EF4-4C3A72F28A24}" type="datetimeFigureOut">
              <a:rPr lang="es-AR" smtClean="0"/>
              <a:pPr/>
              <a:t>18/9/2017</a:t>
            </a:fld>
            <a:endParaRPr lang="es-A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AR" dirty="0"/>
              <a:t>Haga clic para modificar el estilo de texto del patrón</a:t>
            </a:r>
          </a:p>
          <a:p>
            <a:pPr lvl="1"/>
            <a:r>
              <a:rPr lang="es-AR" dirty="0"/>
              <a:t>Segundo nivel</a:t>
            </a:r>
          </a:p>
          <a:p>
            <a:pPr lvl="2"/>
            <a:r>
              <a:rPr lang="es-AR" dirty="0"/>
              <a:t>Tercer nivel</a:t>
            </a:r>
          </a:p>
          <a:p>
            <a:pPr lvl="3"/>
            <a:r>
              <a:rPr lang="es-AR" dirty="0"/>
              <a:t>Cuarto nivel</a:t>
            </a:r>
          </a:p>
          <a:p>
            <a:pPr lvl="4"/>
            <a:r>
              <a:rPr lang="es-AR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971DCE-B93F-490D-A800-8A077CC11982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1978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/>
              <a:t>SUBTITULO Y TEXTO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A9D3C-87DB-433A-90F5-9EE8700F888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71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SUBTITULO Y TEXTO EN DOS COLUMNAS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A9D3C-87DB-433A-90F5-9EE8700F888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70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SUBTITULO Y TEXTO EN DOS COLUMNAS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A9D3C-87DB-433A-90F5-9EE8700F888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07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SUBTITULO Y TEXTO EN DOS COLUMNAS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A9D3C-87DB-433A-90F5-9EE8700F888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95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SUBTITULO Y TEXTO EN DOS COLUMNAS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A9D3C-87DB-433A-90F5-9EE8700F888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82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9539E-D989-4F48-804A-DA052624C607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51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EE1C4-F30D-435E-98FE-7DAE6CC695C2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30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B43DF-3629-410B-9794-A9EED451F36C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83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8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CE43-F0D4-4269-BE02-024F69F9895F}" type="datetimeFigureOut">
              <a:rPr lang="es-AR" smtClean="0"/>
              <a:pPr/>
              <a:t>18/9/2017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CCCB-95BC-4E44-A554-53E696E0CBE4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010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E125-17AF-4177-8267-02282BD2592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2D2E6-F2BD-4A28-A156-7CDD3D6E09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819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255" y="147125"/>
            <a:ext cx="6410104" cy="446327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AR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505" y="1083212"/>
            <a:ext cx="9017390" cy="5205046"/>
          </a:xfrm>
          <a:prstGeom prst="rect">
            <a:avLst/>
          </a:prstGeom>
        </p:spPr>
        <p:txBody>
          <a:bodyPr/>
          <a:lstStyle>
            <a:lvl1pPr>
              <a:buClr>
                <a:srgbClr val="3EB4E6"/>
              </a:buClr>
              <a:defRPr sz="2800">
                <a:solidFill>
                  <a:srgbClr val="007DBD"/>
                </a:solidFill>
                <a:latin typeface="+mn-lt"/>
              </a:defRPr>
            </a:lvl1pPr>
            <a:lvl2pPr>
              <a:buClr>
                <a:srgbClr val="3EB4E6"/>
              </a:buClr>
              <a:defRPr sz="2400">
                <a:solidFill>
                  <a:srgbClr val="007DBD"/>
                </a:solidFill>
                <a:latin typeface="+mn-lt"/>
              </a:defRPr>
            </a:lvl2pPr>
            <a:lvl3pPr>
              <a:buClr>
                <a:srgbClr val="3EB4E6"/>
              </a:buClr>
              <a:defRPr sz="2000">
                <a:solidFill>
                  <a:srgbClr val="007DBD"/>
                </a:solidFill>
                <a:latin typeface="+mn-lt"/>
              </a:defRPr>
            </a:lvl3pPr>
            <a:lvl4pPr>
              <a:buClr>
                <a:srgbClr val="3EB4E6"/>
              </a:buClr>
              <a:defRPr sz="1800">
                <a:solidFill>
                  <a:srgbClr val="007DBD"/>
                </a:solidFill>
                <a:latin typeface="+mn-lt"/>
              </a:defRPr>
            </a:lvl4pPr>
            <a:lvl5pPr>
              <a:buClr>
                <a:srgbClr val="3EB4E6"/>
              </a:buClr>
              <a:defRPr sz="1800">
                <a:solidFill>
                  <a:srgbClr val="007DBD"/>
                </a:solidFill>
                <a:latin typeface="+mn-lt"/>
              </a:defRPr>
            </a:lvl5pPr>
          </a:lstStyle>
          <a:p>
            <a:pPr lvl="0"/>
            <a:r>
              <a:rPr lang="es-AR" dirty="0"/>
              <a:t>Haga clic para modificar el estilo de texto del patrón</a:t>
            </a:r>
          </a:p>
          <a:p>
            <a:pPr lvl="1"/>
            <a:r>
              <a:rPr lang="es-AR" dirty="0"/>
              <a:t>Segundo nivel</a:t>
            </a:r>
          </a:p>
          <a:p>
            <a:pPr lvl="2"/>
            <a:r>
              <a:rPr lang="es-AR" dirty="0"/>
              <a:t>Tercer nivel</a:t>
            </a:r>
          </a:p>
          <a:p>
            <a:pPr lvl="3"/>
            <a:r>
              <a:rPr lang="es-AR" dirty="0"/>
              <a:t>Cuarto nivel</a:t>
            </a:r>
          </a:p>
          <a:p>
            <a:pPr lvl="4"/>
            <a:r>
              <a:rPr lang="es-AR" dirty="0"/>
              <a:t>Quinto nivel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9012" y="6562382"/>
            <a:ext cx="2228850" cy="25774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E921B-1F8D-4661-9F79-BBFE9F7D13EE}" type="slidenum">
              <a:rPr lang="es-AR" sz="1100" smtClean="0"/>
              <a:pPr/>
              <a:t>‹Nº›</a:t>
            </a:fld>
            <a:endParaRPr lang="es-AR" sz="1100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0"/>
            <a:ext cx="9906000" cy="685009"/>
          </a:xfrm>
          <a:prstGeom prst="rect">
            <a:avLst/>
          </a:prstGeom>
          <a:solidFill>
            <a:srgbClr val="005D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8493" y="151908"/>
            <a:ext cx="1746737" cy="3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5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9012" y="6562382"/>
            <a:ext cx="2228850" cy="25774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E921B-1F8D-4661-9F79-BBFE9F7D13EE}" type="slidenum">
              <a:rPr lang="es-AR" sz="1100" smtClean="0"/>
              <a:pPr/>
              <a:t>‹Nº›</a:t>
            </a:fld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100742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694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39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789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394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469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2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256" y="147127"/>
            <a:ext cx="6410104" cy="446327"/>
          </a:xfrm>
          <a:prstGeom prst="rect">
            <a:avLst/>
          </a:prstGeom>
        </p:spPr>
        <p:txBody>
          <a:bodyPr/>
          <a:lstStyle>
            <a:lvl1pPr>
              <a:defRPr sz="1625"/>
            </a:lvl1pPr>
          </a:lstStyle>
          <a:p>
            <a:r>
              <a:rPr lang="es-AR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AR" dirty="0"/>
              <a:t>Haga clic para modificar el estilo de texto del patrón</a:t>
            </a:r>
          </a:p>
          <a:p>
            <a:pPr lvl="1"/>
            <a:r>
              <a:rPr lang="es-AR" dirty="0"/>
              <a:t>Segundo nivel</a:t>
            </a:r>
          </a:p>
          <a:p>
            <a:pPr lvl="2"/>
            <a:r>
              <a:rPr lang="es-AR" dirty="0"/>
              <a:t>Tercer nivel</a:t>
            </a:r>
          </a:p>
          <a:p>
            <a:pPr lvl="3"/>
            <a:r>
              <a:rPr lang="es-AR" dirty="0"/>
              <a:t>Cuarto nivel</a:t>
            </a:r>
          </a:p>
          <a:p>
            <a:pPr lvl="4"/>
            <a:r>
              <a:rPr lang="es-AR" dirty="0"/>
              <a:t>Quinto nivel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9012" y="6562384"/>
            <a:ext cx="2228850" cy="25774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E921B-1F8D-4661-9F79-BBFE9F7D13EE}" type="slidenum">
              <a:rPr lang="es-AR" sz="894" smtClean="0">
                <a:solidFill>
                  <a:prstClr val="black"/>
                </a:solidFill>
              </a:rPr>
              <a:pPr/>
              <a:t>‹Nº›</a:t>
            </a:fld>
            <a:endParaRPr lang="es-AR" sz="894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70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34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489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99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886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893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9012" y="6562382"/>
            <a:ext cx="2228850" cy="25774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E921B-1F8D-4661-9F79-BBFE9F7D13EE}" type="slidenum">
              <a:rPr lang="es-AR" sz="1100" smtClean="0"/>
              <a:pPr/>
              <a:t>‹Nº›</a:t>
            </a:fld>
            <a:endParaRPr lang="es-AR" sz="1100" dirty="0"/>
          </a:p>
        </p:txBody>
      </p:sp>
      <p:sp>
        <p:nvSpPr>
          <p:cNvPr id="5" name="Título 1"/>
          <p:cNvSpPr txBox="1">
            <a:spLocks/>
          </p:cNvSpPr>
          <p:nvPr userDrawn="1"/>
        </p:nvSpPr>
        <p:spPr>
          <a:xfrm>
            <a:off x="56272" y="161186"/>
            <a:ext cx="6410104" cy="446327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Haga clic para modificar el estilo de título del patrón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3"/>
          </p:nvPr>
        </p:nvSpPr>
        <p:spPr>
          <a:xfrm>
            <a:off x="436108" y="1223888"/>
            <a:ext cx="9017390" cy="5205046"/>
          </a:xfrm>
          <a:prstGeom prst="rect">
            <a:avLst/>
          </a:prstGeom>
        </p:spPr>
        <p:txBody>
          <a:bodyPr/>
          <a:lstStyle>
            <a:lvl1pPr>
              <a:buClr>
                <a:srgbClr val="3EB4E6"/>
              </a:buClr>
              <a:defRPr sz="2800">
                <a:solidFill>
                  <a:srgbClr val="007DBD"/>
                </a:solidFill>
                <a:latin typeface="+mn-lt"/>
              </a:defRPr>
            </a:lvl1pPr>
            <a:lvl2pPr>
              <a:buClr>
                <a:srgbClr val="3EB4E6"/>
              </a:buClr>
              <a:defRPr sz="2400">
                <a:solidFill>
                  <a:srgbClr val="007DBD"/>
                </a:solidFill>
                <a:latin typeface="+mn-lt"/>
              </a:defRPr>
            </a:lvl2pPr>
            <a:lvl3pPr>
              <a:buClr>
                <a:srgbClr val="3EB4E6"/>
              </a:buClr>
              <a:defRPr sz="2000">
                <a:solidFill>
                  <a:srgbClr val="007DBD"/>
                </a:solidFill>
                <a:latin typeface="+mn-lt"/>
              </a:defRPr>
            </a:lvl3pPr>
            <a:lvl4pPr>
              <a:buClr>
                <a:srgbClr val="3EB4E6"/>
              </a:buClr>
              <a:defRPr sz="1800">
                <a:solidFill>
                  <a:srgbClr val="007DBD"/>
                </a:solidFill>
                <a:latin typeface="+mn-lt"/>
              </a:defRPr>
            </a:lvl4pPr>
            <a:lvl5pPr>
              <a:buClr>
                <a:srgbClr val="3EB4E6"/>
              </a:buClr>
              <a:defRPr sz="1800">
                <a:solidFill>
                  <a:srgbClr val="007DBD"/>
                </a:solidFill>
                <a:latin typeface="+mn-lt"/>
              </a:defRPr>
            </a:lvl5pPr>
          </a:lstStyle>
          <a:p>
            <a:pPr lvl="0"/>
            <a:r>
              <a:rPr lang="es-AR" dirty="0"/>
              <a:t>Haga clic para modificar el estilo de texto del patrón</a:t>
            </a:r>
          </a:p>
          <a:p>
            <a:pPr lvl="1"/>
            <a:r>
              <a:rPr lang="es-AR" dirty="0"/>
              <a:t>Segundo nivel</a:t>
            </a:r>
          </a:p>
          <a:p>
            <a:pPr lvl="2"/>
            <a:r>
              <a:rPr lang="es-AR" dirty="0"/>
              <a:t>Tercer nivel</a:t>
            </a:r>
          </a:p>
          <a:p>
            <a:pPr lvl="3"/>
            <a:r>
              <a:rPr lang="es-AR" dirty="0"/>
              <a:t>Cuarto nivel</a:t>
            </a:r>
          </a:p>
          <a:p>
            <a:pPr lvl="4"/>
            <a:r>
              <a:rPr lang="es-AR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44415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9012" y="6562382"/>
            <a:ext cx="2228850" cy="25774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0E921B-1F8D-4661-9F79-BBFE9F7D13EE}" type="slidenum">
              <a:rPr lang="es-AR" sz="1100" smtClean="0"/>
              <a:pPr/>
              <a:t>‹Nº›</a:t>
            </a:fld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660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1268" y="1500174"/>
            <a:ext cx="8899984" cy="4143404"/>
          </a:xfrm>
        </p:spPr>
        <p:txBody>
          <a:bodyPr/>
          <a:lstStyle>
            <a:lvl1pPr>
              <a:buClr>
                <a:srgbClr val="00A6DD"/>
              </a:buClr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A6DD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3278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1268" y="1500174"/>
            <a:ext cx="8899984" cy="4143404"/>
          </a:xfrm>
        </p:spPr>
        <p:txBody>
          <a:bodyPr/>
          <a:lstStyle>
            <a:lvl1pPr>
              <a:buClr>
                <a:srgbClr val="00A6DD"/>
              </a:buClr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A6DD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7112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1268" y="1500174"/>
            <a:ext cx="8899984" cy="4143404"/>
          </a:xfrm>
        </p:spPr>
        <p:txBody>
          <a:bodyPr/>
          <a:lstStyle>
            <a:lvl1pPr>
              <a:buClr>
                <a:srgbClr val="00A6DD"/>
              </a:buClr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A6DD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519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1268" y="1500174"/>
            <a:ext cx="8899984" cy="4143404"/>
          </a:xfrm>
        </p:spPr>
        <p:txBody>
          <a:bodyPr/>
          <a:lstStyle>
            <a:lvl1pPr>
              <a:buClr>
                <a:srgbClr val="00A6DD"/>
              </a:buClr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A6DD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2617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1268" y="1500174"/>
            <a:ext cx="8899984" cy="4143404"/>
          </a:xfrm>
        </p:spPr>
        <p:txBody>
          <a:bodyPr/>
          <a:lstStyle>
            <a:lvl1pPr>
              <a:buClr>
                <a:srgbClr val="00A6DD"/>
              </a:buClr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A6DD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511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1268" y="1500174"/>
            <a:ext cx="8899984" cy="4143404"/>
          </a:xfrm>
        </p:spPr>
        <p:txBody>
          <a:bodyPr/>
          <a:lstStyle>
            <a:lvl1pPr>
              <a:buClr>
                <a:srgbClr val="00A6DD"/>
              </a:buClr>
              <a:buFontTx/>
              <a:buBlip>
                <a:blip r:embed="rId2"/>
              </a:buBlip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A6DD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00A6DD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859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906000" cy="685009"/>
          </a:xfrm>
          <a:prstGeom prst="rect">
            <a:avLst/>
          </a:prstGeom>
          <a:solidFill>
            <a:srgbClr val="005D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98493" y="151908"/>
            <a:ext cx="1746737" cy="3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52" r:id="rId2"/>
    <p:sldLayoutId id="2147484673" r:id="rId3"/>
    <p:sldLayoutId id="2147484674" r:id="rId4"/>
    <p:sldLayoutId id="2147484676" r:id="rId5"/>
    <p:sldLayoutId id="2147484680" r:id="rId6"/>
    <p:sldLayoutId id="2147484681" r:id="rId7"/>
    <p:sldLayoutId id="2147484682" r:id="rId8"/>
    <p:sldLayoutId id="2147484684" r:id="rId9"/>
    <p:sldLayoutId id="2147484686" r:id="rId10"/>
    <p:sldLayoutId id="2147484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906000" cy="685009"/>
          </a:xfrm>
          <a:prstGeom prst="rect">
            <a:avLst/>
          </a:prstGeom>
          <a:solidFill>
            <a:srgbClr val="005D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98493" y="151908"/>
            <a:ext cx="1746737" cy="3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EBAB-1B8A-45F4-A473-E50FBE15E8C1}" type="datetimeFigureOut">
              <a:rPr lang="es-ES" smtClean="0"/>
              <a:pPr/>
              <a:t>18/09/2017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5223-D0D2-4916-BA37-5C8BCA9EA26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9906000" cy="685009"/>
          </a:xfrm>
          <a:prstGeom prst="rect">
            <a:avLst/>
          </a:prstGeom>
          <a:solidFill>
            <a:srgbClr val="005DA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5B9BD5"/>
              </a:solidFill>
              <a:uFillTx/>
              <a:latin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98493" y="151908"/>
            <a:ext cx="1746737" cy="3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-5462"/>
            <a:ext cx="9906000" cy="753772"/>
          </a:xfrm>
          <a:custGeom>
            <a:avLst/>
            <a:gdLst>
              <a:gd name="T0" fmla="*/ 0 w 12373"/>
              <a:gd name="T1" fmla="*/ 814 h 814"/>
              <a:gd name="T2" fmla="*/ 0 w 12373"/>
              <a:gd name="T3" fmla="*/ 814 h 814"/>
              <a:gd name="T4" fmla="*/ 12373 w 12373"/>
              <a:gd name="T5" fmla="*/ 814 h 814"/>
              <a:gd name="T6" fmla="*/ 12373 w 12373"/>
              <a:gd name="T7" fmla="*/ 0 h 814"/>
              <a:gd name="T8" fmla="*/ 0 w 12373"/>
              <a:gd name="T9" fmla="*/ 0 h 814"/>
              <a:gd name="T10" fmla="*/ 0 w 12373"/>
              <a:gd name="T11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73" h="814">
                <a:moveTo>
                  <a:pt x="0" y="814"/>
                </a:moveTo>
                <a:lnTo>
                  <a:pt x="0" y="814"/>
                </a:lnTo>
                <a:lnTo>
                  <a:pt x="12373" y="814"/>
                </a:lnTo>
                <a:lnTo>
                  <a:pt x="12373" y="0"/>
                </a:lnTo>
                <a:lnTo>
                  <a:pt x="0" y="0"/>
                </a:lnTo>
                <a:lnTo>
                  <a:pt x="0" y="814"/>
                </a:lnTo>
                <a:close/>
              </a:path>
            </a:pathLst>
          </a:custGeom>
          <a:solidFill>
            <a:srgbClr val="007DB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9906000" cy="753772"/>
          </a:xfrm>
          <a:custGeom>
            <a:avLst/>
            <a:gdLst>
              <a:gd name="T0" fmla="*/ 0 w 12373"/>
              <a:gd name="T1" fmla="*/ 814 h 814"/>
              <a:gd name="T2" fmla="*/ 0 w 12373"/>
              <a:gd name="T3" fmla="*/ 814 h 814"/>
              <a:gd name="T4" fmla="*/ 12373 w 12373"/>
              <a:gd name="T5" fmla="*/ 814 h 814"/>
              <a:gd name="T6" fmla="*/ 12373 w 12373"/>
              <a:gd name="T7" fmla="*/ 0 h 814"/>
              <a:gd name="T8" fmla="*/ 0 w 12373"/>
              <a:gd name="T9" fmla="*/ 0 h 814"/>
              <a:gd name="T10" fmla="*/ 0 w 12373"/>
              <a:gd name="T11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73" h="814">
                <a:moveTo>
                  <a:pt x="0" y="814"/>
                </a:moveTo>
                <a:lnTo>
                  <a:pt x="0" y="814"/>
                </a:lnTo>
                <a:lnTo>
                  <a:pt x="12373" y="814"/>
                </a:lnTo>
                <a:lnTo>
                  <a:pt x="12373" y="0"/>
                </a:lnTo>
                <a:lnTo>
                  <a:pt x="0" y="0"/>
                </a:lnTo>
                <a:lnTo>
                  <a:pt x="0" y="814"/>
                </a:lnTo>
                <a:close/>
              </a:path>
            </a:pathLst>
          </a:custGeom>
          <a:solidFill>
            <a:srgbClr val="007DB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98493" y="151908"/>
            <a:ext cx="1746737" cy="3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29" y="2306457"/>
            <a:ext cx="6187138" cy="13744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3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80175" y="1693864"/>
            <a:ext cx="2503488" cy="701675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6633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sz="2000" b="1">
                <a:solidFill>
                  <a:schemeClr val="bg1"/>
                </a:solidFill>
              </a:rPr>
              <a:t>ORDEN </a:t>
            </a:r>
          </a:p>
          <a:p>
            <a:pPr algn="ctr" eaLnBrk="0" hangingPunct="0"/>
            <a:r>
              <a:rPr kumimoji="1" lang="es-ES_tradnl" sz="2000" b="1">
                <a:solidFill>
                  <a:schemeClr val="bg1"/>
                </a:solidFill>
              </a:rPr>
              <a:t>DE COMPRA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2590800"/>
            <a:ext cx="2590800" cy="369332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6633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b="1">
                <a:solidFill>
                  <a:schemeClr val="bg1"/>
                </a:solidFill>
              </a:rPr>
              <a:t>Vendedor (X)</a:t>
            </a:r>
            <a:endParaRPr kumimoji="1" lang="es-ES_tradnl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53200" y="2667000"/>
            <a:ext cx="259080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b="1"/>
              <a:t>Comprador (M)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622676" y="2590800"/>
            <a:ext cx="2778125" cy="457200"/>
          </a:xfrm>
          <a:prstGeom prst="leftArrow">
            <a:avLst>
              <a:gd name="adj1" fmla="val 50000"/>
              <a:gd name="adj2" fmla="val 15191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0" y="3424239"/>
            <a:ext cx="1042988" cy="1042987"/>
          </a:xfrm>
          <a:prstGeom prst="actionButtonDocumen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743200" y="3649663"/>
            <a:ext cx="3581400" cy="431800"/>
          </a:xfrm>
          <a:prstGeom prst="rightArrow">
            <a:avLst>
              <a:gd name="adj1" fmla="val 50000"/>
              <a:gd name="adj2" fmla="val 207353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77000" y="3471864"/>
            <a:ext cx="2438400" cy="854075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6633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000" b="1">
                <a:solidFill>
                  <a:schemeClr val="bg1"/>
                </a:solidFill>
              </a:rPr>
              <a:t>FACTURA  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1" lang="en-US" sz="2000" b="1">
                <a:solidFill>
                  <a:schemeClr val="bg1"/>
                </a:solidFill>
              </a:rPr>
              <a:t>PRO-FORMA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62275" y="4924425"/>
            <a:ext cx="3048000" cy="579438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3200" b="1">
                <a:solidFill>
                  <a:schemeClr val="bg1"/>
                </a:solidFill>
              </a:rPr>
              <a:t>INCOTERMS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473201" y="4594225"/>
            <a:ext cx="1128713" cy="838200"/>
          </a:xfrm>
          <a:prstGeom prst="curvedRightArrow">
            <a:avLst>
              <a:gd name="adj1" fmla="val 21667"/>
              <a:gd name="adj2" fmla="val 41667"/>
              <a:gd name="adj3" fmla="val 44886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44550" y="1016000"/>
            <a:ext cx="821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b="1" dirty="0">
                <a:solidFill>
                  <a:srgbClr val="666633"/>
                </a:solidFill>
                <a:latin typeface="Verdana" pitchFamily="34" charset="0"/>
              </a:rPr>
              <a:t>Circuito integral de una Exportación</a:t>
            </a:r>
            <a:endParaRPr kumimoji="1" lang="es-ES_tradnl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07783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46725" y="1579564"/>
            <a:ext cx="3316288" cy="701675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6633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sz="2000" b="1">
                <a:solidFill>
                  <a:schemeClr val="bg1"/>
                </a:solidFill>
              </a:rPr>
              <a:t>ACEPTACI</a:t>
            </a:r>
            <a:r>
              <a:rPr kumimoji="1" lang="es-ES_tradnl" altLang="ja-JP" sz="2000" b="1">
                <a:solidFill>
                  <a:schemeClr val="bg1"/>
                </a:solidFill>
                <a:ea typeface="ＭＳ Ｐゴシック" pitchFamily="-48" charset="-128"/>
              </a:rPr>
              <a:t>Ó</a:t>
            </a:r>
            <a:r>
              <a:rPr kumimoji="1" lang="es-ES_tradnl" sz="2000" b="1">
                <a:solidFill>
                  <a:schemeClr val="bg1"/>
                </a:solidFill>
              </a:rPr>
              <a:t>N </a:t>
            </a:r>
          </a:p>
          <a:p>
            <a:pPr algn="ctr" eaLnBrk="0" hangingPunct="0"/>
            <a:r>
              <a:rPr kumimoji="1" lang="es-ES_tradnl" sz="2000" b="1">
                <a:solidFill>
                  <a:schemeClr val="bg1"/>
                </a:solidFill>
              </a:rPr>
              <a:t>FACTURA PRO-FORMA</a:t>
            </a:r>
            <a:endParaRPr kumimoji="1" lang="es-ES_tradnl" sz="2000" b="1" i="1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9438" y="2609850"/>
            <a:ext cx="2590800" cy="369332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6633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b="1">
                <a:solidFill>
                  <a:schemeClr val="bg1"/>
                </a:solidFill>
              </a:rPr>
              <a:t>Vendedor (X)</a:t>
            </a:r>
            <a:endParaRPr kumimoji="1" lang="es-ES_tradnl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24550" y="2673350"/>
            <a:ext cx="259080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b="1"/>
              <a:t>Comprador (M)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87875" y="2673350"/>
            <a:ext cx="985838" cy="457200"/>
          </a:xfrm>
          <a:prstGeom prst="leftArrow">
            <a:avLst>
              <a:gd name="adj1" fmla="val 50000"/>
              <a:gd name="adj2" fmla="val 53906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2339" y="2311400"/>
            <a:ext cx="1044575" cy="1042988"/>
          </a:xfrm>
          <a:prstGeom prst="actionButtonDocument">
            <a:avLst/>
          </a:prstGeom>
          <a:solidFill>
            <a:schemeClr val="tx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50950" y="4124326"/>
            <a:ext cx="67818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b="1"/>
              <a:t>CONTRATO DE COMPRAVENTA INTERNACIONAL DE MERCADER</a:t>
            </a:r>
            <a:r>
              <a:rPr kumimoji="1" lang="en-US" altLang="ja-JP" b="1">
                <a:ea typeface="ＭＳ Ｐゴシック" pitchFamily="-48" charset="-128"/>
              </a:rPr>
              <a:t>Í</a:t>
            </a:r>
            <a:r>
              <a:rPr kumimoji="1" lang="en-US" b="1"/>
              <a:t>A.</a:t>
            </a:r>
            <a:r>
              <a:rPr kumimoji="1" lang="en-US" sz="2800" b="1"/>
              <a:t> Viena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673475" y="3338513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135438" y="5256214"/>
            <a:ext cx="3048000" cy="5794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3200" b="1">
                <a:solidFill>
                  <a:schemeClr val="bg1"/>
                </a:solidFill>
              </a:rPr>
              <a:t>INCOTERMS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44550" y="1016000"/>
            <a:ext cx="821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b="1">
                <a:solidFill>
                  <a:srgbClr val="666633"/>
                </a:solidFill>
                <a:latin typeface="Verdana" pitchFamily="34" charset="0"/>
              </a:rPr>
              <a:t>Circuito integral de exportación e importación</a:t>
            </a:r>
            <a:endParaRPr kumimoji="1" lang="es-ES_tradnl" sz="20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47389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42938"/>
            <a:ext cx="9906000" cy="102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600" b="1" cap="all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incoterms</a:t>
            </a:r>
            <a:endParaRPr lang="es-ES" sz="2600" b="1" cap="all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436" y="2252598"/>
            <a:ext cx="5514092" cy="3656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29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408" y="1790818"/>
            <a:ext cx="6905663" cy="284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60617" y="4985843"/>
            <a:ext cx="6369248" cy="12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z="1463" dirty="0"/>
          </a:p>
          <a:p>
            <a:pPr algn="ctr">
              <a:spcBef>
                <a:spcPct val="50000"/>
              </a:spcBef>
            </a:pPr>
            <a:r>
              <a:rPr lang="es-AR" sz="1300" b="1" dirty="0"/>
              <a:t>Marítimos:</a:t>
            </a:r>
            <a:r>
              <a:rPr lang="es-AR" sz="1300" dirty="0"/>
              <a:t> FAS – FOB – CFR – CIF – DAT</a:t>
            </a:r>
          </a:p>
          <a:p>
            <a:pPr algn="ctr">
              <a:spcBef>
                <a:spcPct val="50000"/>
              </a:spcBef>
            </a:pPr>
            <a:r>
              <a:rPr lang="es-AR" sz="1300" b="1" dirty="0"/>
              <a:t>Cualquier medio:</a:t>
            </a:r>
            <a:r>
              <a:rPr lang="es-AR" sz="1300" dirty="0"/>
              <a:t> EXW – FCA – CPT – CIP – DAP- DDP</a:t>
            </a:r>
          </a:p>
          <a:p>
            <a:pPr algn="ctr">
              <a:spcBef>
                <a:spcPct val="50000"/>
              </a:spcBef>
            </a:pPr>
            <a:endParaRPr lang="es-ES" sz="1463" dirty="0"/>
          </a:p>
        </p:txBody>
      </p:sp>
      <p:sp>
        <p:nvSpPr>
          <p:cNvPr id="5" name="Rectángulo 4"/>
          <p:cNvSpPr/>
          <p:nvPr/>
        </p:nvSpPr>
        <p:spPr>
          <a:xfrm>
            <a:off x="0" y="642938"/>
            <a:ext cx="9906000" cy="102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600" b="1" cap="all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incoterms</a:t>
            </a:r>
            <a:endParaRPr lang="es-ES" sz="2600" b="1" cap="all" dirty="0">
              <a:ln>
                <a:solidFill>
                  <a:schemeClr val="bg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"/>
          <p:cNvGrpSpPr/>
          <p:nvPr/>
        </p:nvGrpSpPr>
        <p:grpSpPr>
          <a:xfrm>
            <a:off x="2934526" y="2377915"/>
            <a:ext cx="3393377" cy="2335569"/>
            <a:chOff x="4897893" y="2428908"/>
            <a:chExt cx="2222676" cy="2222676"/>
          </a:xfrm>
        </p:grpSpPr>
        <p:pic>
          <p:nvPicPr>
            <p:cNvPr id="6" name="Imagen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7893" y="2428908"/>
              <a:ext cx="2222676" cy="2222676"/>
            </a:xfrm>
            <a:prstGeom prst="rect">
              <a:avLst/>
            </a:prstGeom>
          </p:spPr>
        </p:pic>
        <p:sp>
          <p:nvSpPr>
            <p:cNvPr id="7" name="CuadroTexto 21"/>
            <p:cNvSpPr txBox="1"/>
            <p:nvPr/>
          </p:nvSpPr>
          <p:spPr>
            <a:xfrm>
              <a:off x="5003784" y="3448877"/>
              <a:ext cx="1955820" cy="37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dirty="0">
                  <a:solidFill>
                    <a:srgbClr val="FFFFFF"/>
                  </a:solidFill>
                </a:rPr>
                <a:t>FOB o FCA= ----------------</a:t>
              </a:r>
            </a:p>
          </p:txBody>
        </p:sp>
        <p:sp>
          <p:nvSpPr>
            <p:cNvPr id="11" name="CuadroTexto 21"/>
            <p:cNvSpPr txBox="1"/>
            <p:nvPr/>
          </p:nvSpPr>
          <p:spPr>
            <a:xfrm>
              <a:off x="6048734" y="2813499"/>
              <a:ext cx="567287" cy="142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75" dirty="0">
                  <a:solidFill>
                    <a:srgbClr val="FFFFFF"/>
                  </a:solidFill>
                </a:rPr>
                <a:t>15</a:t>
              </a:r>
            </a:p>
            <a:p>
              <a:pPr algn="ctr"/>
              <a:r>
                <a:rPr lang="en-US" sz="2275" dirty="0">
                  <a:solidFill>
                    <a:srgbClr val="FFFFFF"/>
                  </a:solidFill>
                </a:rPr>
                <a:t>X 10%</a:t>
              </a:r>
            </a:p>
            <a:p>
              <a:pPr algn="ctr"/>
              <a:endParaRPr lang="en-US" sz="2275" dirty="0">
                <a:solidFill>
                  <a:srgbClr val="FFFFFF"/>
                </a:solidFill>
              </a:endParaRPr>
            </a:p>
          </p:txBody>
        </p:sp>
        <p:sp>
          <p:nvSpPr>
            <p:cNvPr id="12" name="CuadroTexto 21"/>
            <p:cNvSpPr txBox="1"/>
            <p:nvPr/>
          </p:nvSpPr>
          <p:spPr>
            <a:xfrm>
              <a:off x="5807437" y="3653605"/>
              <a:ext cx="1049882" cy="42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75" dirty="0">
                  <a:solidFill>
                    <a:srgbClr val="FFFFFF"/>
                  </a:solidFill>
                </a:rPr>
                <a:t> 16.50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0" y="642938"/>
            <a:ext cx="9906000" cy="102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600" b="1" cap="all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FOB/FCA</a:t>
            </a:r>
          </a:p>
        </p:txBody>
      </p:sp>
    </p:spTree>
    <p:extLst>
      <p:ext uri="{BB962C8B-B14F-4D97-AF65-F5344CB8AC3E}">
        <p14:creationId xmlns:p14="http://schemas.microsoft.com/office/powerpoint/2010/main" val="340451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"/>
          <p:cNvGrpSpPr/>
          <p:nvPr/>
        </p:nvGrpSpPr>
        <p:grpSpPr>
          <a:xfrm>
            <a:off x="2934526" y="2389469"/>
            <a:ext cx="3393377" cy="2335569"/>
            <a:chOff x="4897893" y="2439904"/>
            <a:chExt cx="2222676" cy="2222676"/>
          </a:xfrm>
        </p:grpSpPr>
        <p:pic>
          <p:nvPicPr>
            <p:cNvPr id="6" name="Imagen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7893" y="2439904"/>
              <a:ext cx="2222676" cy="2222676"/>
            </a:xfrm>
            <a:prstGeom prst="rect">
              <a:avLst/>
            </a:prstGeom>
          </p:spPr>
        </p:pic>
        <p:sp>
          <p:nvSpPr>
            <p:cNvPr id="7" name="CuadroTexto 21"/>
            <p:cNvSpPr txBox="1"/>
            <p:nvPr/>
          </p:nvSpPr>
          <p:spPr>
            <a:xfrm>
              <a:off x="5003784" y="3448877"/>
              <a:ext cx="1955820" cy="37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dirty="0">
                  <a:solidFill>
                    <a:srgbClr val="FFFFFF"/>
                  </a:solidFill>
                </a:rPr>
                <a:t>FOB = ----------------</a:t>
              </a:r>
            </a:p>
          </p:txBody>
        </p:sp>
        <p:sp>
          <p:nvSpPr>
            <p:cNvPr id="11" name="CuadroTexto 21"/>
            <p:cNvSpPr txBox="1"/>
            <p:nvPr/>
          </p:nvSpPr>
          <p:spPr>
            <a:xfrm>
              <a:off x="5585387" y="3184474"/>
              <a:ext cx="567287" cy="42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75" dirty="0">
                  <a:solidFill>
                    <a:srgbClr val="FFFFFF"/>
                  </a:solidFill>
                </a:rPr>
                <a:t>15</a:t>
              </a:r>
            </a:p>
          </p:txBody>
        </p:sp>
        <p:sp>
          <p:nvSpPr>
            <p:cNvPr id="12" name="CuadroTexto 21"/>
            <p:cNvSpPr txBox="1"/>
            <p:nvPr/>
          </p:nvSpPr>
          <p:spPr>
            <a:xfrm>
              <a:off x="5344089" y="3627362"/>
              <a:ext cx="1049882" cy="587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75" dirty="0">
                  <a:solidFill>
                    <a:srgbClr val="FFFFFF"/>
                  </a:solidFill>
                </a:rPr>
                <a:t>1 - 0.10</a:t>
              </a:r>
            </a:p>
            <a:p>
              <a:pPr algn="ctr"/>
              <a:r>
                <a:rPr lang="en-US" sz="1138" i="1" dirty="0">
                  <a:solidFill>
                    <a:srgbClr val="FFFFFF"/>
                  </a:solidFill>
                </a:rPr>
                <a:t>(0.90)</a:t>
              </a:r>
            </a:p>
          </p:txBody>
        </p:sp>
      </p:grpSp>
      <p:sp>
        <p:nvSpPr>
          <p:cNvPr id="9" name="CuadroTexto 21"/>
          <p:cNvSpPr txBox="1"/>
          <p:nvPr/>
        </p:nvSpPr>
        <p:spPr>
          <a:xfrm>
            <a:off x="4899246" y="3402742"/>
            <a:ext cx="1207291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75" dirty="0">
                <a:solidFill>
                  <a:srgbClr val="FFFFFF"/>
                </a:solidFill>
              </a:rPr>
              <a:t>= 16,66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642938"/>
            <a:ext cx="9906000" cy="102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600" b="1" cap="all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FOB/FCA</a:t>
            </a:r>
          </a:p>
        </p:txBody>
      </p:sp>
    </p:spTree>
    <p:extLst>
      <p:ext uri="{BB962C8B-B14F-4D97-AF65-F5344CB8AC3E}">
        <p14:creationId xmlns:p14="http://schemas.microsoft.com/office/powerpoint/2010/main" val="300251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/>
          <p:nvPr/>
        </p:nvGrpSpPr>
        <p:grpSpPr>
          <a:xfrm>
            <a:off x="2964490" y="2377915"/>
            <a:ext cx="3393377" cy="2335569"/>
            <a:chOff x="4897893" y="2428908"/>
            <a:chExt cx="2222676" cy="2222676"/>
          </a:xfrm>
        </p:grpSpPr>
        <p:pic>
          <p:nvPicPr>
            <p:cNvPr id="13" name="Imagen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7893" y="2428908"/>
              <a:ext cx="2222676" cy="2222676"/>
            </a:xfrm>
            <a:prstGeom prst="rect">
              <a:avLst/>
            </a:prstGeom>
          </p:spPr>
        </p:pic>
        <p:sp>
          <p:nvSpPr>
            <p:cNvPr id="14" name="CuadroTexto 21"/>
            <p:cNvSpPr txBox="1"/>
            <p:nvPr/>
          </p:nvSpPr>
          <p:spPr>
            <a:xfrm>
              <a:off x="5003784" y="3448877"/>
              <a:ext cx="1955820" cy="37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dirty="0">
                  <a:solidFill>
                    <a:srgbClr val="FFFFFF"/>
                  </a:solidFill>
                </a:rPr>
                <a:t>FOB o FCA= ----------------</a:t>
              </a:r>
            </a:p>
          </p:txBody>
        </p:sp>
        <p:sp>
          <p:nvSpPr>
            <p:cNvPr id="15" name="CuadroTexto 21"/>
            <p:cNvSpPr txBox="1"/>
            <p:nvPr/>
          </p:nvSpPr>
          <p:spPr>
            <a:xfrm>
              <a:off x="6039613" y="3249694"/>
              <a:ext cx="567287" cy="42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75" dirty="0">
                  <a:solidFill>
                    <a:srgbClr val="FFFFFF"/>
                  </a:solidFill>
                </a:rPr>
                <a:t>GUM</a:t>
              </a:r>
            </a:p>
          </p:txBody>
        </p:sp>
        <p:sp>
          <p:nvSpPr>
            <p:cNvPr id="16" name="CuadroTexto 21"/>
            <p:cNvSpPr txBox="1"/>
            <p:nvPr/>
          </p:nvSpPr>
          <p:spPr>
            <a:xfrm>
              <a:off x="5807437" y="3653605"/>
              <a:ext cx="1049882" cy="42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75" dirty="0">
                  <a:solidFill>
                    <a:srgbClr val="FFFFFF"/>
                  </a:solidFill>
                </a:rPr>
                <a:t> 1 – Gs - U</a:t>
              </a:r>
            </a:p>
          </p:txBody>
        </p:sp>
      </p:grpSp>
      <p:sp>
        <p:nvSpPr>
          <p:cNvPr id="17" name="8 Rectángulo"/>
          <p:cNvSpPr/>
          <p:nvPr/>
        </p:nvSpPr>
        <p:spPr>
          <a:xfrm>
            <a:off x="2341282" y="4999350"/>
            <a:ext cx="5090066" cy="38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63" dirty="0"/>
              <a:t>Precios por cantidades – Descuentos - Financiación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642938"/>
            <a:ext cx="9906000" cy="102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600" b="1" cap="all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FOB/FCA</a:t>
            </a:r>
          </a:p>
        </p:txBody>
      </p:sp>
    </p:spTree>
    <p:extLst>
      <p:ext uri="{BB962C8B-B14F-4D97-AF65-F5344CB8AC3E}">
        <p14:creationId xmlns:p14="http://schemas.microsoft.com/office/powerpoint/2010/main" val="166552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65" y="2008136"/>
            <a:ext cx="6415136" cy="407685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4568" y="1446124"/>
            <a:ext cx="8064896" cy="47070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D31F08"/>
                </a:solidFill>
                <a:latin typeface="Arial"/>
                <a:cs typeface="Arial"/>
              </a:rPr>
              <a:t>Medios de pago: Carta de crédito</a:t>
            </a:r>
            <a:endParaRPr lang="es-ES" sz="2400" dirty="0">
              <a:solidFill>
                <a:srgbClr val="D31F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3633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861" y="1999419"/>
            <a:ext cx="5989480" cy="398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4568" y="1446124"/>
            <a:ext cx="8064896" cy="47070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D31F08"/>
                </a:solidFill>
                <a:latin typeface="Arial"/>
                <a:cs typeface="Arial"/>
              </a:rPr>
              <a:t>Medios de pago: </a:t>
            </a:r>
            <a:r>
              <a:rPr lang="en-US" sz="2400" dirty="0" err="1">
                <a:solidFill>
                  <a:srgbClr val="D31F08"/>
                </a:solidFill>
                <a:latin typeface="Arial"/>
                <a:cs typeface="Arial"/>
              </a:rPr>
              <a:t>Cobranza</a:t>
            </a:r>
            <a:r>
              <a:rPr lang="en-US" sz="2400" dirty="0">
                <a:solidFill>
                  <a:srgbClr val="D31F0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D31F08"/>
                </a:solidFill>
                <a:latin typeface="Arial"/>
                <a:cs typeface="Arial"/>
              </a:rPr>
              <a:t>documentaria</a:t>
            </a:r>
            <a:endParaRPr lang="es-ES" sz="2400" dirty="0">
              <a:solidFill>
                <a:srgbClr val="D31F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7313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66" y="2053104"/>
            <a:ext cx="6059534" cy="399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4568" y="1446124"/>
            <a:ext cx="8064896" cy="47070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D31F08"/>
                </a:solidFill>
                <a:latin typeface="Arial"/>
                <a:cs typeface="Arial"/>
              </a:rPr>
              <a:t>Medios de pago: </a:t>
            </a:r>
            <a:r>
              <a:rPr lang="en-US" sz="2400" dirty="0" err="1">
                <a:solidFill>
                  <a:srgbClr val="D31F08"/>
                </a:solidFill>
                <a:latin typeface="Arial"/>
                <a:cs typeface="Arial"/>
              </a:rPr>
              <a:t>Transferencia</a:t>
            </a:r>
            <a:endParaRPr lang="es-ES" sz="2400" dirty="0">
              <a:solidFill>
                <a:srgbClr val="D31F0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210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4211782" y="2626116"/>
            <a:ext cx="5430982" cy="1540453"/>
          </a:xfrm>
        </p:spPr>
        <p:txBody>
          <a:bodyPr/>
          <a:lstStyle/>
          <a:p>
            <a:pPr algn="ctr"/>
            <a:r>
              <a:rPr lang="es-UY" sz="3600" dirty="0"/>
              <a:t>Exportación de bienes y servicios: Estrategia comercial y promocional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97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844550" y="1016000"/>
            <a:ext cx="821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b="1" dirty="0">
                <a:solidFill>
                  <a:srgbClr val="666633"/>
                </a:solidFill>
                <a:latin typeface="Verdana" pitchFamily="34" charset="0"/>
              </a:rPr>
              <a:t>Devolución de IVA por Exportación</a:t>
            </a:r>
            <a:endParaRPr kumimoji="1" lang="es-ES_tradnl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848545" y="1558182"/>
            <a:ext cx="8590731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s-MX" sz="2000" dirty="0"/>
              <a:t>Acreditación, transferencia del impuesto, pago de otros impuestos o devolución.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endParaRPr lang="es-MX" sz="2000" dirty="0"/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s-ES" sz="2000" dirty="0"/>
              <a:t>Informe especial </a:t>
            </a:r>
            <a:r>
              <a:rPr lang="es-ES" sz="2000" dirty="0" err="1"/>
              <a:t>Cr.</a:t>
            </a:r>
            <a:r>
              <a:rPr lang="es-ES" sz="2000" dirty="0"/>
              <a:t> Público independiente sobre la razonabilidad y legitimidad del impuesto a recuperar</a:t>
            </a:r>
            <a:r>
              <a:rPr lang="es-MX" sz="2000" dirty="0"/>
              <a:t>. 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endParaRPr lang="es-MX" sz="2000" dirty="0"/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s-MX" sz="2000" dirty="0"/>
              <a:t>En</a:t>
            </a:r>
            <a:r>
              <a:rPr lang="es-ES" sz="2000" dirty="0"/>
              <a:t> un plazo de 15 días hábiles, un Juez administrativo emite la comunicación de pago, la devolución el pago se hará efectivo en 5 días hábiles administrativos siguientes.</a:t>
            </a:r>
            <a:r>
              <a:rPr lang="es-MX" sz="2000" dirty="0"/>
              <a:t> 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endParaRPr lang="es-MX" sz="2000" dirty="0"/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s-ES" sz="2000" dirty="0"/>
              <a:t>Control AFIP se realizará ex post y no es necesario la constitución de garantías.    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endParaRPr lang="es-ES" sz="20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s-ES" sz="2000" dirty="0"/>
              <a:t>Antigüedad de las facturas &lt; 24meses</a:t>
            </a:r>
            <a:r>
              <a:rPr lang="es-AR" sz="2000" dirty="0"/>
              <a:t>.</a:t>
            </a:r>
            <a:br>
              <a:rPr lang="es-MX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es-ES" sz="2000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04172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44550" y="1016000"/>
            <a:ext cx="821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b="1" dirty="0">
                <a:solidFill>
                  <a:srgbClr val="666633"/>
                </a:solidFill>
                <a:latin typeface="Verdana" pitchFamily="34" charset="0"/>
              </a:rPr>
              <a:t>Reintegros de Exportación</a:t>
            </a:r>
            <a:endParaRPr kumimoji="1" lang="es-ES_tradnl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9325" y="1601961"/>
            <a:ext cx="81549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 Restituye los tributos que se hubieran pagado en la etapa de producción y comercialización de un bien exportable.</a:t>
            </a:r>
          </a:p>
          <a:p>
            <a:pPr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s-MX" sz="2000" dirty="0"/>
          </a:p>
          <a:p>
            <a:pPr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 Varia entre 0% y 6%, se calcula sobre FOB de la mercadería a exportar, Fijados por Min. </a:t>
            </a:r>
            <a:r>
              <a:rPr lang="es-MX" sz="2000" dirty="0" err="1"/>
              <a:t>Econ</a:t>
            </a:r>
            <a:r>
              <a:rPr lang="es-MX" sz="2000" dirty="0"/>
              <a:t>. y Min. Producción.</a:t>
            </a:r>
          </a:p>
          <a:p>
            <a:pPr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s-MX" sz="2000" dirty="0"/>
          </a:p>
          <a:p>
            <a:pPr algn="just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Insumos importados por el exportador, se deduce del FOB su valor CIF y se paga sobre el Valor Agregado Nacional.</a:t>
            </a:r>
            <a:endParaRPr lang="es-ES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41588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44550" y="1016000"/>
            <a:ext cx="821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b="1" dirty="0">
                <a:solidFill>
                  <a:srgbClr val="666633"/>
                </a:solidFill>
                <a:latin typeface="Verdana" pitchFamily="34" charset="0"/>
              </a:rPr>
              <a:t>Régimen de </a:t>
            </a:r>
            <a:r>
              <a:rPr lang="es-ES_tradnl" b="1" dirty="0" err="1">
                <a:solidFill>
                  <a:srgbClr val="666633"/>
                </a:solidFill>
                <a:latin typeface="Verdana" pitchFamily="34" charset="0"/>
              </a:rPr>
              <a:t>Drawback</a:t>
            </a:r>
            <a:endParaRPr kumimoji="1" lang="es-ES_tradnl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4864" y="1450553"/>
            <a:ext cx="8529637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 Incentivo promocional permite a los importadores solicitar la devolución de derechos + tasa + IVA, pagados en la importación de insumos de bienes exportables.</a:t>
            </a:r>
          </a:p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s-MX" sz="2000" dirty="0"/>
          </a:p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 Solicitud de Tipificación-despacho de </a:t>
            </a:r>
            <a:r>
              <a:rPr lang="es-MX" sz="2000" dirty="0" err="1"/>
              <a:t>impo</a:t>
            </a:r>
            <a:r>
              <a:rPr lang="es-MX" sz="2000" dirty="0"/>
              <a:t>.-proceso fabricación y mermas-destino final de la mercadería.</a:t>
            </a:r>
          </a:p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s-MX" sz="2000" dirty="0"/>
          </a:p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 Solo importadas por el titular del </a:t>
            </a:r>
            <a:r>
              <a:rPr lang="es-MX" sz="2000" dirty="0" err="1"/>
              <a:t>draw</a:t>
            </a:r>
            <a:r>
              <a:rPr lang="es-MX" sz="2000" dirty="0"/>
              <a:t> back, dentro del año fecha permiso embarque.</a:t>
            </a:r>
            <a:endParaRPr lang="es-ES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25995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44550" y="1016000"/>
            <a:ext cx="821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b="1" dirty="0">
                <a:solidFill>
                  <a:srgbClr val="666633"/>
                </a:solidFill>
                <a:latin typeface="Verdana" pitchFamily="34" charset="0"/>
              </a:rPr>
              <a:t>Importación Temporal</a:t>
            </a:r>
            <a:endParaRPr kumimoji="1" lang="es-ES_tradnl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4864" y="1450553"/>
            <a:ext cx="8529637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 Destinación aduanera que permite importar mercadería de manera temporal para utilización o transformación, sin el pago de impuestos de importación, con la obligación de reexportarla dentro de los periodos establecidos.</a:t>
            </a:r>
          </a:p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 Tiempos: 1 año de permanencia prorrogable por otro. Seguro de caución para garantizarlos impuestos</a:t>
            </a:r>
          </a:p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s-MX" sz="2000" dirty="0"/>
          </a:p>
          <a:p>
            <a:pPr algn="just"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Certificado de tipificación para mercaderías transformadas</a:t>
            </a:r>
            <a:endParaRPr lang="es-ES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39214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44550" y="1016000"/>
            <a:ext cx="82184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MX" b="1" dirty="0">
                <a:solidFill>
                  <a:srgbClr val="666633"/>
                </a:solidFill>
                <a:latin typeface="Verdana" pitchFamily="34" charset="0"/>
              </a:rPr>
              <a:t>Regímenes  Especiales</a:t>
            </a:r>
          </a:p>
          <a:p>
            <a:pPr algn="ctr" eaLnBrk="0" hangingPunct="0"/>
            <a:endParaRPr kumimoji="1" lang="es-ES_tradnl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04864" y="1440532"/>
            <a:ext cx="85296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s-MX" sz="2000" dirty="0"/>
          </a:p>
          <a:p>
            <a:pPr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Régimen de Courier</a:t>
            </a:r>
          </a:p>
          <a:p>
            <a:pPr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s-MX" sz="2000" dirty="0"/>
              <a:t>Exportación e importación simplificada de mercaderías.</a:t>
            </a:r>
          </a:p>
          <a:p>
            <a:pPr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s-MX" sz="2000" dirty="0"/>
          </a:p>
          <a:p>
            <a:pPr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s-MX" sz="2000" dirty="0"/>
              <a:t>Régimen de Muestras</a:t>
            </a:r>
          </a:p>
          <a:p>
            <a:pPr>
              <a:lnSpc>
                <a:spcPct val="17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s-AR" sz="2000" dirty="0"/>
              <a:t>Exportación e importación de mercaderías sin pago de impuestos.</a:t>
            </a:r>
            <a:endParaRPr lang="es-ES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19650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809750" y="2428875"/>
            <a:ext cx="7143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r>
              <a:rPr lang="es-AR" sz="4800" b="1" kern="0" dirty="0">
                <a:solidFill>
                  <a:srgbClr val="FFC000"/>
                </a:solidFill>
                <a:latin typeface="Calibri" pitchFamily="34" charset="0"/>
                <a:ea typeface="+mj-ea"/>
                <a:cs typeface="Calibri" pitchFamily="34" charset="0"/>
              </a:rPr>
              <a:t>CONTACTO</a:t>
            </a:r>
            <a:endParaRPr lang="es-AR" sz="4800" b="1" kern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81000" y="4071938"/>
            <a:ext cx="9144000" cy="278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3507920" y="5260003"/>
            <a:ext cx="5509816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es-ES" sz="2000" b="1" kern="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Mariano </a:t>
            </a:r>
            <a:r>
              <a:rPr lang="es-ES" sz="2000" b="1" kern="0" dirty="0" err="1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Mastrangelo</a:t>
            </a:r>
            <a:r>
              <a:rPr lang="es-ES" sz="2000" b="1" kern="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kern="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s-ES" sz="1900" kern="0" dirty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Director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es-ES" sz="2000" b="1" kern="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mmastrangelo@regionesynegocios.com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es-ES" sz="2000" b="1" kern="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www.regionesynegocios.com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1196753"/>
            <a:ext cx="7628582" cy="1677655"/>
          </a:xfrm>
          <a:prstGeom prst="rect">
            <a:avLst/>
          </a:prstGeom>
        </p:spPr>
      </p:pic>
      <p:pic>
        <p:nvPicPr>
          <p:cNvPr id="1026" name="Picture 2" descr="Regiones y Nego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09" y="4532384"/>
            <a:ext cx="35052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531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44550" y="1213302"/>
            <a:ext cx="8218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2800" dirty="0">
                <a:latin typeface="Arial"/>
                <a:ea typeface="+mj-ea"/>
                <a:cs typeface="Arial"/>
              </a:rPr>
              <a:t>Elaboración del plan de exportación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945781" y="3080693"/>
            <a:ext cx="1924050" cy="173831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1" lang="es-MX" sz="2800" b="1">
                <a:solidFill>
                  <a:schemeClr val="bg1"/>
                </a:solidFill>
                <a:latin typeface="Arial" charset="0"/>
              </a:rPr>
              <a:t>MIX</a:t>
            </a:r>
            <a:endParaRPr kumimoji="1" lang="es-E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673081" y="4342632"/>
            <a:ext cx="2249487" cy="2085975"/>
          </a:xfrm>
          <a:prstGeom prst="ellipse">
            <a:avLst/>
          </a:prstGeom>
          <a:gradFill rotWithShape="0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MX" sz="1500" b="1" dirty="0">
                <a:solidFill>
                  <a:schemeClr val="bg1"/>
                </a:solidFill>
              </a:rPr>
              <a:t>PRECIO</a:t>
            </a:r>
          </a:p>
          <a:p>
            <a:pPr algn="ctr" eaLnBrk="0" hangingPunct="0"/>
            <a:endParaRPr kumimoji="1" lang="es-MX" sz="14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Costos, 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Política de Precios, 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descuentos, 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Bonificaciones.</a:t>
            </a:r>
            <a:endParaRPr kumimoji="1" lang="es-ES" sz="1400" b="1" dirty="0">
              <a:solidFill>
                <a:schemeClr val="bg1"/>
              </a:solidFill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817096" y="1964110"/>
            <a:ext cx="2159000" cy="196850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47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MX" sz="1500" b="1" dirty="0">
                <a:solidFill>
                  <a:schemeClr val="bg1"/>
                </a:solidFill>
              </a:rPr>
              <a:t>DISTRIBUCIÓN</a:t>
            </a:r>
          </a:p>
          <a:p>
            <a:pPr algn="ctr" eaLnBrk="0" hangingPunct="0"/>
            <a:endParaRPr kumimoji="1" lang="es-MX" sz="15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Importador?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Representante?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 Tienda?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Cliente final?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 Otro?</a:t>
            </a:r>
            <a:endParaRPr kumimoji="1" lang="es-ES" sz="1400" b="1" dirty="0">
              <a:solidFill>
                <a:schemeClr val="bg1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70732" y="4340374"/>
            <a:ext cx="2262188" cy="2112962"/>
          </a:xfrm>
          <a:prstGeom prst="ellipse">
            <a:avLst/>
          </a:prstGeom>
          <a:gradFill rotWithShape="0">
            <a:gsLst>
              <a:gs pos="0">
                <a:srgbClr val="990033"/>
              </a:gs>
              <a:gs pos="100000">
                <a:srgbClr val="470018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MX" sz="1500" b="1" dirty="0">
                <a:solidFill>
                  <a:schemeClr val="bg1"/>
                </a:solidFill>
                <a:latin typeface="Trebuchet MS" pitchFamily="34" charset="0"/>
              </a:rPr>
              <a:t>PROMOCIÓN</a:t>
            </a:r>
          </a:p>
          <a:p>
            <a:pPr algn="ctr" eaLnBrk="0" hangingPunct="0"/>
            <a:endParaRPr kumimoji="1" lang="es-MX" sz="15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  <a:latin typeface="Trebuchet MS" pitchFamily="34" charset="0"/>
              </a:rPr>
              <a:t>Mezcla adecuada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  <a:latin typeface="Trebuchet MS" pitchFamily="34" charset="0"/>
              </a:rPr>
              <a:t> de comunicación, 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  <a:latin typeface="Trebuchet MS" pitchFamily="34" charset="0"/>
              </a:rPr>
              <a:t>Publicidad, etc.</a:t>
            </a:r>
            <a:endParaRPr kumimoji="1" lang="es-ES" sz="1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785194" y="1939281"/>
            <a:ext cx="2219325" cy="1941513"/>
          </a:xfrm>
          <a:prstGeom prst="ellipse">
            <a:avLst/>
          </a:prstGeom>
          <a:gradFill rotWithShape="0">
            <a:gsLst>
              <a:gs pos="0">
                <a:srgbClr val="D8C21C"/>
              </a:gs>
              <a:gs pos="100000">
                <a:srgbClr val="645A0D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1" lang="es-MX" sz="1500" b="1" dirty="0">
                <a:solidFill>
                  <a:schemeClr val="bg1"/>
                </a:solidFill>
              </a:rPr>
              <a:t>PRODUCTO</a:t>
            </a:r>
          </a:p>
          <a:p>
            <a:pPr algn="ctr" eaLnBrk="0" hangingPunct="0"/>
            <a:endParaRPr kumimoji="1" lang="es-MX" sz="15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Adecuaciones, 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Envases, Marca 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de </a:t>
            </a:r>
          </a:p>
          <a:p>
            <a:pPr algn="ctr" eaLnBrk="0" hangingPunct="0"/>
            <a:r>
              <a:rPr kumimoji="1" lang="es-MX" sz="1400" b="1" dirty="0">
                <a:solidFill>
                  <a:schemeClr val="bg1"/>
                </a:solidFill>
              </a:rPr>
              <a:t>Exportación</a:t>
            </a:r>
            <a:endParaRPr kumimoji="1" lang="es-E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9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428736"/>
            <a:ext cx="8686800" cy="18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r>
              <a:rPr lang="es-ES_tradnl" sz="2400" kern="0" dirty="0">
                <a:solidFill>
                  <a:srgbClr val="D31F08"/>
                </a:solidFill>
                <a:latin typeface="Arial"/>
                <a:ea typeface="+mj-ea"/>
                <a:cs typeface="Arial"/>
              </a:rPr>
              <a:t>        Plan de exportación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endParaRPr kumimoji="1" lang="es-ES_tradnl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buBlip>
                <a:blip r:embed="rId2"/>
              </a:buBlip>
              <a:defRPr/>
            </a:pPr>
            <a:r>
              <a:rPr kumimoji="1" lang="es-ES_tradn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Producto:</a:t>
            </a:r>
            <a:endParaRPr kumimoji="1" lang="es-ES_tradnl" b="1" kern="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Calibri" pitchFamily="34" charset="0"/>
            </a:endParaRP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buFont typeface="Wingdings" pitchFamily="2" charset="2"/>
              <a:buChar char="ü"/>
              <a:defRPr/>
            </a:pP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Modificaciones, marca y </a:t>
            </a:r>
            <a:r>
              <a:rPr kumimoji="1" lang="es-ES_tradnl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packaging</a:t>
            </a: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buFont typeface="Wingdings" pitchFamily="2" charset="2"/>
              <a:buChar char="ü"/>
              <a:defRPr/>
            </a:pPr>
            <a:endParaRPr kumimoji="1" lang="es-ES_tradnl" kern="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r>
              <a:rPr lang="es-ES_tradnl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Verdana" pitchFamily="34" charset="0"/>
                <a:cs typeface="Arial"/>
              </a:rPr>
              <a:t>La adecuación de productos como factor de éxito comercial.</a:t>
            </a:r>
          </a:p>
        </p:txBody>
      </p:sp>
    </p:spTree>
    <p:extLst>
      <p:ext uri="{BB962C8B-B14F-4D97-AF65-F5344CB8AC3E}">
        <p14:creationId xmlns:p14="http://schemas.microsoft.com/office/powerpoint/2010/main" val="240851782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23498" y="806629"/>
            <a:ext cx="8620156" cy="26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A6DD"/>
              </a:buClr>
            </a:pPr>
            <a:r>
              <a:rPr lang="es-ES_tradnl" sz="2200" kern="0" dirty="0">
                <a:solidFill>
                  <a:srgbClr val="D31F08"/>
                </a:solidFill>
                <a:latin typeface="Arial"/>
                <a:ea typeface="+mj-ea"/>
                <a:cs typeface="Arial"/>
              </a:rPr>
              <a:t>      </a:t>
            </a:r>
            <a:r>
              <a:rPr lang="es-ES_tradnl" sz="2200" kern="0" dirty="0">
                <a:solidFill>
                  <a:srgbClr val="D31F08"/>
                </a:solidFill>
                <a:latin typeface="Arial"/>
                <a:cs typeface="Arial"/>
              </a:rPr>
              <a:t> Plan de exportación</a:t>
            </a:r>
            <a:endParaRPr lang="es-ES_tradnl" sz="2200" kern="0" dirty="0">
              <a:solidFill>
                <a:srgbClr val="D31F08"/>
              </a:solidFill>
              <a:latin typeface="Arial"/>
              <a:ea typeface="+mj-ea"/>
              <a:cs typeface="Arial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endParaRPr kumimoji="1" lang="es-ES_tradnl" sz="2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r>
              <a:rPr kumimoji="1" lang="es-ES_tradnl" sz="2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Canal de distribución:</a:t>
            </a:r>
            <a:r>
              <a:rPr kumimoji="1" lang="es-ES_tradnl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Elección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endParaRPr kumimoji="1" lang="es-ES_tradnl" sz="220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6DD"/>
              </a:buClr>
              <a:buBlip>
                <a:blip r:embed="rId2"/>
              </a:buBlip>
              <a:defRPr/>
            </a:pPr>
            <a:r>
              <a:rPr kumimoji="1" lang="es-ES_tradnl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Importación: ¿importador, representante, </a:t>
            </a:r>
            <a:r>
              <a:rPr kumimoji="1" lang="es-ES_tradnl" sz="22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franquiciado</a:t>
            </a:r>
            <a:r>
              <a:rPr kumimoji="1" lang="es-ES_tradnl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u otra figura?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A6DD"/>
              </a:buClr>
              <a:defRPr/>
            </a:pPr>
            <a:endParaRPr kumimoji="1" lang="es-ES_tradnl" sz="2400" kern="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Calibri" pitchFamily="34" charset="0"/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3080792" y="2852936"/>
            <a:ext cx="341987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88804" y="2852936"/>
            <a:ext cx="3203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600" b="1" dirty="0">
                <a:solidFill>
                  <a:srgbClr val="002C51"/>
                </a:solidFill>
                <a:latin typeface="Arial"/>
                <a:ea typeface="Verdana" pitchFamily="34" charset="0"/>
                <a:cs typeface="Arial"/>
              </a:rPr>
              <a:t>IMPORTADOR</a:t>
            </a:r>
          </a:p>
        </p:txBody>
      </p:sp>
      <p:sp>
        <p:nvSpPr>
          <p:cNvPr id="6" name="Chevron 20"/>
          <p:cNvSpPr/>
          <p:nvPr/>
        </p:nvSpPr>
        <p:spPr>
          <a:xfrm rot="5400000">
            <a:off x="4664968" y="3284984"/>
            <a:ext cx="268608" cy="268608"/>
          </a:xfrm>
          <a:prstGeom prst="chevron">
            <a:avLst/>
          </a:prstGeom>
          <a:solidFill>
            <a:srgbClr val="D31F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21"/>
          <p:cNvSpPr/>
          <p:nvPr/>
        </p:nvSpPr>
        <p:spPr>
          <a:xfrm>
            <a:off x="3080792" y="3645024"/>
            <a:ext cx="341987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88804" y="3645024"/>
            <a:ext cx="3203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600" b="1" dirty="0">
                <a:solidFill>
                  <a:srgbClr val="002C51"/>
                </a:solidFill>
                <a:latin typeface="Arial"/>
                <a:ea typeface="Verdana" pitchFamily="34" charset="0"/>
                <a:cs typeface="Arial"/>
              </a:rPr>
              <a:t>DISTRIBUIDOR</a:t>
            </a:r>
          </a:p>
        </p:txBody>
      </p:sp>
      <p:sp>
        <p:nvSpPr>
          <p:cNvPr id="9" name="Chevron 23"/>
          <p:cNvSpPr/>
          <p:nvPr/>
        </p:nvSpPr>
        <p:spPr>
          <a:xfrm rot="5400000">
            <a:off x="4664968" y="4077072"/>
            <a:ext cx="268608" cy="268608"/>
          </a:xfrm>
          <a:prstGeom prst="chevron">
            <a:avLst/>
          </a:prstGeom>
          <a:solidFill>
            <a:srgbClr val="D31F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3080792" y="4437112"/>
            <a:ext cx="341987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188804" y="4437112"/>
            <a:ext cx="3203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600" b="1" dirty="0">
                <a:solidFill>
                  <a:srgbClr val="002C51"/>
                </a:solidFill>
                <a:latin typeface="Arial"/>
                <a:ea typeface="Verdana" pitchFamily="34" charset="0"/>
                <a:cs typeface="Arial"/>
              </a:rPr>
              <a:t>MAYORISTA</a:t>
            </a:r>
          </a:p>
        </p:txBody>
      </p:sp>
      <p:sp>
        <p:nvSpPr>
          <p:cNvPr id="12" name="Chevron 26"/>
          <p:cNvSpPr/>
          <p:nvPr/>
        </p:nvSpPr>
        <p:spPr>
          <a:xfrm rot="5400000">
            <a:off x="4664968" y="4869160"/>
            <a:ext cx="268608" cy="268608"/>
          </a:xfrm>
          <a:prstGeom prst="chevron">
            <a:avLst/>
          </a:prstGeom>
          <a:solidFill>
            <a:srgbClr val="D31F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27"/>
          <p:cNvSpPr/>
          <p:nvPr/>
        </p:nvSpPr>
        <p:spPr>
          <a:xfrm>
            <a:off x="3080792" y="5229200"/>
            <a:ext cx="341987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188804" y="5229200"/>
            <a:ext cx="3203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600" b="1" dirty="0">
                <a:solidFill>
                  <a:srgbClr val="002C51"/>
                </a:solidFill>
                <a:latin typeface="Arial"/>
                <a:ea typeface="Verdana" pitchFamily="34" charset="0"/>
                <a:cs typeface="Arial"/>
              </a:rPr>
              <a:t>TIENDA</a:t>
            </a:r>
          </a:p>
        </p:txBody>
      </p:sp>
      <p:sp>
        <p:nvSpPr>
          <p:cNvPr id="15" name="Chevron 29"/>
          <p:cNvSpPr/>
          <p:nvPr/>
        </p:nvSpPr>
        <p:spPr>
          <a:xfrm rot="5400000">
            <a:off x="4664968" y="5661248"/>
            <a:ext cx="268608" cy="268608"/>
          </a:xfrm>
          <a:prstGeom prst="chevron">
            <a:avLst/>
          </a:prstGeom>
          <a:solidFill>
            <a:srgbClr val="D31F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30"/>
          <p:cNvSpPr/>
          <p:nvPr/>
        </p:nvSpPr>
        <p:spPr>
          <a:xfrm>
            <a:off x="3080792" y="6021288"/>
            <a:ext cx="3419872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188804" y="6021288"/>
            <a:ext cx="3203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600" b="1" dirty="0">
                <a:solidFill>
                  <a:srgbClr val="002C51"/>
                </a:solidFill>
                <a:latin typeface="Arial"/>
                <a:ea typeface="Verdana" pitchFamily="34" charset="0"/>
                <a:cs typeface="Arial"/>
              </a:rPr>
              <a:t>CONSUMIDOR FINAL</a:t>
            </a:r>
          </a:p>
        </p:txBody>
      </p:sp>
    </p:spTree>
    <p:extLst>
      <p:ext uri="{BB962C8B-B14F-4D97-AF65-F5344CB8AC3E}">
        <p14:creationId xmlns:p14="http://schemas.microsoft.com/office/powerpoint/2010/main" val="132516533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500174"/>
            <a:ext cx="8382000" cy="253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A6DD"/>
              </a:buClr>
            </a:pPr>
            <a:r>
              <a:rPr lang="es-ES_tradnl" sz="2400" kern="0" dirty="0">
                <a:solidFill>
                  <a:srgbClr val="D31F08"/>
                </a:solidFill>
                <a:latin typeface="Arial"/>
                <a:cs typeface="Arial"/>
              </a:rPr>
              <a:t> Plan de exportación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A6DD"/>
              </a:buClr>
            </a:pPr>
            <a:endParaRPr kumimoji="1" lang="es-ES_tradnl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r>
              <a:rPr kumimoji="1" lang="es-ES_tradn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Precios: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endParaRPr kumimoji="1" lang="es-ES_tradnl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A6DD"/>
              </a:buClr>
              <a:buFont typeface="Wingdings" pitchFamily="2" charset="2"/>
              <a:buChar char="ü"/>
              <a:defRPr/>
            </a:pP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Determinación de la estrategia de precio: Elaboración del precio FOB/FCA y política de precios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A6DD"/>
              </a:buClr>
              <a:buFont typeface="Wingdings" pitchFamily="2" charset="2"/>
              <a:buChar char="ü"/>
              <a:defRPr/>
            </a:pPr>
            <a:endParaRPr kumimoji="1" lang="es-ES_tradnl" sz="2400" kern="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Calibri" pitchFamily="34" charset="0"/>
            </a:endParaRPr>
          </a:p>
          <a:p>
            <a:pPr marL="342900" indent="-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A6DD"/>
              </a:buClr>
              <a:buFont typeface="Wingdings" pitchFamily="2" charset="2"/>
              <a:buChar char="ü"/>
              <a:defRPr/>
            </a:pPr>
            <a:endParaRPr kumimoji="1" lang="es-ES_tradnl" sz="2400" kern="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153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500174"/>
            <a:ext cx="8534400" cy="459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lnSpc>
                <a:spcPct val="80000"/>
              </a:lnSpc>
              <a:spcBef>
                <a:spcPct val="20000"/>
              </a:spcBef>
              <a:buClr>
                <a:srgbClr val="00A6DD"/>
              </a:buClr>
            </a:pPr>
            <a:r>
              <a:rPr lang="es-ES_tradnl" sz="2400" kern="0" dirty="0">
                <a:solidFill>
                  <a:srgbClr val="D31F08"/>
                </a:solidFill>
                <a:latin typeface="Arial"/>
                <a:cs typeface="Arial"/>
              </a:rPr>
              <a:t> Plan de exportación:</a:t>
            </a:r>
            <a:endParaRPr kumimoji="1" lang="es-ES_tradnl" sz="2400" kern="0" dirty="0">
              <a:solidFill>
                <a:srgbClr val="FF0000"/>
              </a:solidFill>
              <a:latin typeface="Verdana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endParaRPr kumimoji="1" lang="es-ES_tradnl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r>
              <a:rPr kumimoji="1" lang="es-ES_tradnl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Promoción: 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endParaRPr kumimoji="1" lang="es-ES_tradnl" b="1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Directa hacia el importador: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endParaRPr kumimoji="1" lang="es-ES_tradnl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buFontTx/>
              <a:buChar char="-"/>
              <a:defRPr/>
            </a:pP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Ferias internacionales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buFontTx/>
              <a:buChar char="-"/>
              <a:defRPr/>
            </a:pP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Misiones comerciales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buFontTx/>
              <a:buChar char="-"/>
              <a:defRPr/>
            </a:pP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Eventos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buFontTx/>
              <a:buChar char="-"/>
              <a:defRPr/>
            </a:pP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Web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buFontTx/>
              <a:buChar char="-"/>
              <a:defRPr/>
            </a:pP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Otras 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endParaRPr kumimoji="1" lang="es-ES_tradnl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A6DD"/>
              </a:buClr>
              <a:defRPr/>
            </a:pPr>
            <a:r>
              <a:rPr kumimoji="1" lang="es-ES_tradnl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Las nuevas tendencias en la promoción internacional y la promoción permanente hacia el consumidor final.</a:t>
            </a:r>
          </a:p>
        </p:txBody>
      </p:sp>
    </p:spTree>
    <p:extLst>
      <p:ext uri="{BB962C8B-B14F-4D97-AF65-F5344CB8AC3E}">
        <p14:creationId xmlns:p14="http://schemas.microsoft.com/office/powerpoint/2010/main" val="300206907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89115" y="1520949"/>
            <a:ext cx="9072990" cy="47633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3" name="Picture 12" descr="Office_and_Businessmen_Bored_man_pr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105" y="4059238"/>
            <a:ext cx="3329509" cy="25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1568624" y="2060848"/>
            <a:ext cx="6264696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>
                <a:solidFill>
                  <a:schemeClr val="tx1"/>
                </a:solidFill>
              </a:rPr>
              <a:t>¿Competimos?  </a:t>
            </a:r>
          </a:p>
        </p:txBody>
      </p:sp>
    </p:spTree>
    <p:extLst>
      <p:ext uri="{BB962C8B-B14F-4D97-AF65-F5344CB8AC3E}">
        <p14:creationId xmlns:p14="http://schemas.microsoft.com/office/powerpoint/2010/main" val="3818920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07175" y="1665289"/>
            <a:ext cx="2489200" cy="701675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6633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sz="2000" b="1">
                <a:solidFill>
                  <a:schemeClr val="bg1"/>
                </a:solidFill>
              </a:rPr>
              <a:t>SOLICITUD DE COTIZACI</a:t>
            </a:r>
            <a:r>
              <a:rPr kumimoji="1" lang="es-ES_tradnl" altLang="ja-JP" sz="2000" b="1">
                <a:solidFill>
                  <a:schemeClr val="bg1"/>
                </a:solidFill>
                <a:ea typeface="ＭＳ Ｐゴシック" pitchFamily="-48" charset="-128"/>
              </a:rPr>
              <a:t>Ó</a:t>
            </a:r>
            <a:r>
              <a:rPr kumimoji="1" lang="es-ES_tradnl" sz="20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44700" y="2590800"/>
            <a:ext cx="2590800" cy="369332"/>
          </a:xfrm>
          <a:prstGeom prst="rect">
            <a:avLst/>
          </a:prstGeom>
          <a:solidFill>
            <a:srgbClr val="666633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6633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b="1" dirty="0">
                <a:solidFill>
                  <a:schemeClr val="bg1"/>
                </a:solidFill>
              </a:rPr>
              <a:t>Vendedor (X)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607175" y="2667000"/>
            <a:ext cx="259080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b="1"/>
              <a:t>Comprador (M)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11700" y="2590800"/>
            <a:ext cx="1676400" cy="4572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2590800"/>
            <a:ext cx="1143000" cy="369332"/>
          </a:xfrm>
          <a:prstGeom prst="rect">
            <a:avLst/>
          </a:prstGeom>
          <a:solidFill>
            <a:schemeClr val="accent2">
              <a:alpha val="63000"/>
            </a:scheme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b="1"/>
              <a:t>X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3505200"/>
            <a:ext cx="1143000" cy="369332"/>
          </a:xfrm>
          <a:prstGeom prst="rect">
            <a:avLst/>
          </a:prstGeom>
          <a:solidFill>
            <a:schemeClr val="accent2">
              <a:alpha val="73000"/>
            </a:scheme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b="1"/>
              <a:t>X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9450" y="4356100"/>
            <a:ext cx="1143000" cy="369332"/>
          </a:xfrm>
          <a:prstGeom prst="rect">
            <a:avLst/>
          </a:prstGeom>
          <a:solidFill>
            <a:schemeClr val="accent2">
              <a:alpha val="69000"/>
            </a:scheme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r>
              <a:rPr kumimoji="1" lang="es-ES_tradnl" b="1"/>
              <a:t>X</a:t>
            </a: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676400" y="2774950"/>
            <a:ext cx="838200" cy="1765300"/>
            <a:chOff x="816" y="1748"/>
            <a:chExt cx="528" cy="1112"/>
          </a:xfrm>
        </p:grpSpPr>
        <p:cxnSp>
          <p:nvCxnSpPr>
            <p:cNvPr id="13" name="AutoShape 10"/>
            <p:cNvCxnSpPr>
              <a:cxnSpLocks noChangeShapeType="1"/>
              <a:stCxn id="9" idx="3"/>
              <a:endCxn id="19" idx="2"/>
            </p:cNvCxnSpPr>
            <p:nvPr/>
          </p:nvCxnSpPr>
          <p:spPr bwMode="auto">
            <a:xfrm>
              <a:off x="816" y="1748"/>
              <a:ext cx="528" cy="8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AutoShape 11"/>
            <p:cNvCxnSpPr>
              <a:cxnSpLocks noChangeShapeType="1"/>
              <a:stCxn id="10" idx="3"/>
              <a:endCxn id="19" idx="2"/>
            </p:cNvCxnSpPr>
            <p:nvPr/>
          </p:nvCxnSpPr>
          <p:spPr bwMode="auto">
            <a:xfrm>
              <a:off x="816" y="2324"/>
              <a:ext cx="528" cy="26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1" idx="3"/>
              <a:endCxn id="19" idx="2"/>
            </p:cNvCxnSpPr>
            <p:nvPr/>
          </p:nvCxnSpPr>
          <p:spPr bwMode="auto">
            <a:xfrm flipV="1">
              <a:off x="908" y="2584"/>
              <a:ext cx="436" cy="27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178300" y="3979863"/>
            <a:ext cx="1974850" cy="49371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607176" y="3886200"/>
            <a:ext cx="2568575" cy="400110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6633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1" lang="en-US" sz="2000" b="1">
                <a:solidFill>
                  <a:schemeClr val="bg1"/>
                </a:solidFill>
              </a:rPr>
              <a:t>OFERTA COTIZACI</a:t>
            </a:r>
            <a:r>
              <a:rPr kumimoji="1" lang="en-US" altLang="ja-JP" sz="2000" b="1">
                <a:solidFill>
                  <a:schemeClr val="bg1"/>
                </a:solidFill>
                <a:ea typeface="ＭＳ Ｐゴシック" pitchFamily="-48" charset="-128"/>
              </a:rPr>
              <a:t>Ó</a:t>
            </a:r>
            <a:r>
              <a:rPr kumimoji="1" lang="en-US" sz="2000" b="1">
                <a:solidFill>
                  <a:schemeClr val="bg1"/>
                </a:solidFill>
              </a:rPr>
              <a:t>N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514600" y="3581400"/>
            <a:ext cx="1042988" cy="1042988"/>
            <a:chOff x="1344" y="2256"/>
            <a:chExt cx="657" cy="657"/>
          </a:xfrm>
        </p:grpSpPr>
        <p:sp>
          <p:nvSpPr>
            <p:cNvPr id="19" name="AutoShape 1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344" y="2256"/>
              <a:ext cx="657" cy="657"/>
            </a:xfrm>
            <a:prstGeom prst="actionButtonDocument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344" y="2267"/>
              <a:ext cx="649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844550" y="1016000"/>
            <a:ext cx="8218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b="1" dirty="0">
                <a:solidFill>
                  <a:srgbClr val="666633"/>
                </a:solidFill>
                <a:latin typeface="Verdana" pitchFamily="34" charset="0"/>
              </a:rPr>
              <a:t>Circuito integral de una Exportación</a:t>
            </a:r>
            <a:endParaRPr kumimoji="1" lang="es-ES_tradnl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26096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27"/>
  <p:tag name="MEKKOFORMATS" val="&lt;MekkoFormats&gt;&lt;NumberFormat DecimalSeparator=&quot;.&quot; ThousandSeparator=&quot;,&quot; NegativeNumberFormat=&quot;1&quot; /&gt;&lt;Font&gt;&lt;Output_Font_Name Default=&quot;Verdana&quot; UsePPTTheme=&quot;True&quot; /&gt;&lt;/Font&gt;&lt;/MekkoFormats&gt;"/>
  <p:tag name="BACKGROUNDINTENSITY" val="LIGHT"/>
  <p:tag name="BACKGROUNDCOLOR" val="1677721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676</Words>
  <Application>Microsoft Office PowerPoint</Application>
  <PresentationFormat>A4 (210 x 297 mm)</PresentationFormat>
  <Paragraphs>160</Paragraphs>
  <Slides>25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Trebuchet MS</vt:lpstr>
      <vt:lpstr>Verdana</vt:lpstr>
      <vt:lpstr>Wingdings</vt:lpstr>
      <vt:lpstr>Custom Design</vt:lpstr>
      <vt:lpstr>2_Diseño personalizado</vt:lpstr>
      <vt:lpstr>Diseño personalizado</vt:lpstr>
      <vt:lpstr>3_Diseño personalizado</vt:lpstr>
      <vt:lpstr>Presentación de PowerPoint</vt:lpstr>
      <vt:lpstr>Exportación de bienes y servicios: Estrategia comercial y promocional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ASalerno</dc:creator>
  <cp:lastModifiedBy>Mariano Mastrangelo</cp:lastModifiedBy>
  <cp:revision>2746</cp:revision>
  <cp:lastPrinted>2016-02-03T11:50:47Z</cp:lastPrinted>
  <dcterms:created xsi:type="dcterms:W3CDTF">2015-02-27T16:11:15Z</dcterms:created>
  <dcterms:modified xsi:type="dcterms:W3CDTF">2017-09-18T19:14:09Z</dcterms:modified>
</cp:coreProperties>
</file>