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24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3C6378-413D-4F02-86B6-96D89FD0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AD4706-E2D9-45AD-90B4-49F61FF99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ECF127-6F72-411B-AC9A-C04767610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0C7F-EC56-4BF4-9F5F-042BB374C6F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9DBCF7-8B37-4264-87FC-60076E014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7AE32C-B8DD-4653-B6A0-CCD124A4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7564-AC72-466F-ADDF-2DD59AB770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4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CE3164-835B-4CCC-AE80-BD7652013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FFEC8B-0E0F-48CA-9E62-00E79EE15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B32C98-260C-441A-8EA1-F3C7A7947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0C7F-EC56-4BF4-9F5F-042BB374C6F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CA2746-DF90-4FE0-8B9D-9059210F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9ADE80-67DF-459B-B389-B21E76AB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7564-AC72-466F-ADDF-2DD59AB770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34A3DE5-7F01-4EF4-AA47-79C299C8F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AD9924-A041-4B7D-8834-BA65F72EA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69D06A-695B-4847-9986-D3A964029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0C7F-EC56-4BF4-9F5F-042BB374C6F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7166F3-0E62-4F91-B4AD-56672BE43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3014AA-21B9-4ED5-A9EA-4F4A1A0B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7564-AC72-466F-ADDF-2DD59AB770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6C9157-22DB-4F70-A9D3-3DF8D74EF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48C567-97C8-4479-996C-EFB611505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CA0ABA-34A5-4B4E-9B66-D2F78F52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0C7F-EC56-4BF4-9F5F-042BB374C6F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A3BA8C-5863-4868-A9BA-D5AC9E52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D4B0DF-4EF4-423B-94E6-8F568B73B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7564-AC72-466F-ADDF-2DD59AB770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3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E5AAEF-4DBB-4151-B8B0-98CBC17C7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93714A-4EA7-44D2-AD2A-97CDDC9BD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31C7AA-C07E-46B6-9D66-D1A85798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0C7F-EC56-4BF4-9F5F-042BB374C6F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012086-7D83-4CE0-AFF5-F5E4C385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C783D9-9C9A-4BB5-B43C-DD3226D3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7564-AC72-466F-ADDF-2DD59AB770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8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747D19-4C0D-417A-A585-DC42AD050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6153C9-29C3-425B-9092-86C78AFD5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5AAEDB-52FC-41CE-A490-78C7E8E20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D08611-ABCF-4A2C-88F2-0E9A7D57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0C7F-EC56-4BF4-9F5F-042BB374C6F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3B08B7-F340-49C0-825C-4304AC205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EF05AB-5929-4C28-AE6B-AC6FCEC6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7564-AC72-466F-ADDF-2DD59AB770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2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C030C0-5F84-42FC-9CD3-2AE061C5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F23B6E-EE52-486B-B561-75FC3589C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0D276C-5BA6-469C-B943-EC3E80831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C05F342-3992-4445-BFFD-479B08F4A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4D1423B-498D-46D0-BE23-78E2E8105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4BD3E-3715-41BA-9978-B23767CA2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0C7F-EC56-4BF4-9F5F-042BB374C6F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98719C-454D-4BA5-B1E6-A1BBD3055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0A748AC-DCB6-4D2F-A1FC-AE7E5278C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7564-AC72-466F-ADDF-2DD59AB770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6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3DD01A-A6B8-485B-B4A8-48E6B31A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EA3A392-88B2-4FBD-A656-017A045EF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0C7F-EC56-4BF4-9F5F-042BB374C6F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5CA7F-AA08-4332-AFA1-C08545D82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C4ACDDC-9E4F-447C-AF40-948520BFA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7564-AC72-466F-ADDF-2DD59AB770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2969538-1D4E-4748-930C-CEE62EB04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0C7F-EC56-4BF4-9F5F-042BB374C6F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3FEB953-DF16-4B54-9706-06701C09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05A78C-8DEF-443D-9AA5-AF5B406F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7564-AC72-466F-ADDF-2DD59AB770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FEA33-525D-4440-8EC6-377501AC7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A7528B-9BDF-42CD-99BD-D7B9C77B8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36E235-1288-4880-8288-91851CA0C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540F91-FC3C-4E3B-9859-8C4B78D76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0C7F-EC56-4BF4-9F5F-042BB374C6F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85C511-60D5-4B38-B3D1-E5266D71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8262FC-A64D-4C85-907C-4E30B600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7564-AC72-466F-ADDF-2DD59AB770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1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6555A8-993C-4FC3-A470-128A4E842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58F050C-468A-4C30-92F7-2A9C6859D7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AB3E3A-3F2C-4B82-B2DC-CC624CA81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9574A8-51E5-4F8F-9642-A7CDAE844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0C7F-EC56-4BF4-9F5F-042BB374C6F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EBBC6E-86A8-49AF-A7E1-78A246305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096DC8-7B83-42FC-A003-9F0D25A1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7564-AC72-466F-ADDF-2DD59AB770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8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B882008-3D2C-454F-B8C0-51B5345E5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854C06-6E8F-4CC8-812C-7A91C2453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644D58-BF7F-48DC-8926-A30DAEF85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50C7F-EC56-4BF4-9F5F-042BB374C6F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2E660E-CDCF-42F9-B728-D7E7FE8B7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6E6B96-E3A6-442D-884C-67D0E9C27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07564-AC72-466F-ADDF-2DD59AB770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9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F0272D6-7E32-4455-AC3D-2F70032C6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3071"/>
            <a:ext cx="12192000" cy="227185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76CF696-DC14-4DFB-9C5B-ED405DB68ED6}"/>
              </a:ext>
            </a:extLst>
          </p:cNvPr>
          <p:cNvGrpSpPr/>
          <p:nvPr/>
        </p:nvGrpSpPr>
        <p:grpSpPr>
          <a:xfrm>
            <a:off x="5815651" y="6133999"/>
            <a:ext cx="6376349" cy="724001"/>
            <a:chOff x="5815651" y="6133999"/>
            <a:chExt cx="6376349" cy="7240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0E7E46D-DB11-4011-9E3F-BB633B75B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4308" y="6133999"/>
              <a:ext cx="5677692" cy="72400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DE6E1DE-97D2-4E28-B540-6836C956D906}"/>
                </a:ext>
              </a:extLst>
            </p:cNvPr>
            <p:cNvSpPr txBox="1"/>
            <p:nvPr/>
          </p:nvSpPr>
          <p:spPr>
            <a:xfrm>
              <a:off x="5815651" y="6357499"/>
              <a:ext cx="810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Fuente</a:t>
              </a:r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</a:rPr>
                <a:t>: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514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50D1768-5FC8-4FB0-A4BF-22A5E70E4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00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06BDC5-2357-4A6B-BAAB-E35B9F3F0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0539"/>
            <a:ext cx="12192000" cy="330755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40C4CE6-2BFE-49CC-98EC-9F8BEB0F92D7}"/>
              </a:ext>
            </a:extLst>
          </p:cNvPr>
          <p:cNvGrpSpPr/>
          <p:nvPr/>
        </p:nvGrpSpPr>
        <p:grpSpPr>
          <a:xfrm>
            <a:off x="5815651" y="6133999"/>
            <a:ext cx="6376349" cy="724001"/>
            <a:chOff x="5815651" y="6133999"/>
            <a:chExt cx="6376349" cy="7240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90EAF72B-EC0C-48AF-B683-8BE53FA50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4308" y="6133999"/>
              <a:ext cx="5677692" cy="72400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9A09F14-1EE9-4F6C-8FBB-03D19AE98394}"/>
                </a:ext>
              </a:extLst>
            </p:cNvPr>
            <p:cNvSpPr txBox="1"/>
            <p:nvPr/>
          </p:nvSpPr>
          <p:spPr>
            <a:xfrm>
              <a:off x="5815651" y="6357499"/>
              <a:ext cx="810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Fuente</a:t>
              </a:r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</a:rPr>
                <a:t>: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924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50D1768-5FC8-4FB0-A4BF-22A5E70E4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0012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A21A9D6-8908-4B0A-BFB8-7F91D277FF9A}"/>
              </a:ext>
            </a:extLst>
          </p:cNvPr>
          <p:cNvGrpSpPr/>
          <p:nvPr/>
        </p:nvGrpSpPr>
        <p:grpSpPr>
          <a:xfrm>
            <a:off x="5815651" y="6133999"/>
            <a:ext cx="6376349" cy="724001"/>
            <a:chOff x="5815651" y="6133999"/>
            <a:chExt cx="6376349" cy="7240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8F54789-DE29-4F9D-BD94-A197A4491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4308" y="6133999"/>
              <a:ext cx="5677692" cy="72400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28F6440-959F-4C5E-8505-31FB5559DE14}"/>
                </a:ext>
              </a:extLst>
            </p:cNvPr>
            <p:cNvSpPr txBox="1"/>
            <p:nvPr/>
          </p:nvSpPr>
          <p:spPr>
            <a:xfrm>
              <a:off x="5815651" y="6357499"/>
              <a:ext cx="810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Fuente</a:t>
              </a:r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</a:rPr>
                <a:t>: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70C2E8-800C-4490-A8C9-12A67A129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36935"/>
            <a:ext cx="12192000" cy="418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2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50D1768-5FC8-4FB0-A4BF-22A5E70E4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0012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A21A9D6-8908-4B0A-BFB8-7F91D277FF9A}"/>
              </a:ext>
            </a:extLst>
          </p:cNvPr>
          <p:cNvGrpSpPr/>
          <p:nvPr/>
        </p:nvGrpSpPr>
        <p:grpSpPr>
          <a:xfrm>
            <a:off x="5815651" y="6133999"/>
            <a:ext cx="6376349" cy="724001"/>
            <a:chOff x="5815651" y="6133999"/>
            <a:chExt cx="6376349" cy="7240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8F54789-DE29-4F9D-BD94-A197A4491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4308" y="6133999"/>
              <a:ext cx="5677692" cy="72400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28F6440-959F-4C5E-8505-31FB5559DE14}"/>
                </a:ext>
              </a:extLst>
            </p:cNvPr>
            <p:cNvSpPr txBox="1"/>
            <p:nvPr/>
          </p:nvSpPr>
          <p:spPr>
            <a:xfrm>
              <a:off x="5815651" y="6357499"/>
              <a:ext cx="810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Fuente</a:t>
              </a:r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</a:rPr>
                <a:t>: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BB9327-0163-4721-8E1F-C560836F0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9631"/>
            <a:ext cx="12192000" cy="43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9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50D1768-5FC8-4FB0-A4BF-22A5E70E4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0012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A21A9D6-8908-4B0A-BFB8-7F91D277FF9A}"/>
              </a:ext>
            </a:extLst>
          </p:cNvPr>
          <p:cNvGrpSpPr/>
          <p:nvPr/>
        </p:nvGrpSpPr>
        <p:grpSpPr>
          <a:xfrm>
            <a:off x="5815651" y="6190271"/>
            <a:ext cx="6376349" cy="724001"/>
            <a:chOff x="5815651" y="6133999"/>
            <a:chExt cx="6376349" cy="7240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8F54789-DE29-4F9D-BD94-A197A4491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4308" y="6133999"/>
              <a:ext cx="5677692" cy="72400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28F6440-959F-4C5E-8505-31FB5559DE14}"/>
                </a:ext>
              </a:extLst>
            </p:cNvPr>
            <p:cNvSpPr txBox="1"/>
            <p:nvPr/>
          </p:nvSpPr>
          <p:spPr>
            <a:xfrm>
              <a:off x="5815651" y="6357499"/>
              <a:ext cx="810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Fuente</a:t>
              </a:r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</a:rPr>
                <a:t>: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5563C37-7132-4EDF-B275-5FDE76829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3626"/>
            <a:ext cx="12192000" cy="47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2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1FF8FA-67E9-41B5-A5DC-07D4E6117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40" y="542522"/>
            <a:ext cx="9993120" cy="577295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48A40F6-0CB4-4BE5-87D8-8E44D327EB8F}"/>
              </a:ext>
            </a:extLst>
          </p:cNvPr>
          <p:cNvGrpSpPr/>
          <p:nvPr/>
        </p:nvGrpSpPr>
        <p:grpSpPr>
          <a:xfrm>
            <a:off x="5815651" y="6165669"/>
            <a:ext cx="6376349" cy="692331"/>
            <a:chOff x="5815651" y="6133999"/>
            <a:chExt cx="6376349" cy="7240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8BF608C-E2F4-47A3-A61C-E041B5AE1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4308" y="6133999"/>
              <a:ext cx="5677692" cy="7240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DF87835-2E8F-4B4A-B25A-A9438752E284}"/>
                </a:ext>
              </a:extLst>
            </p:cNvPr>
            <p:cNvSpPr txBox="1"/>
            <p:nvPr/>
          </p:nvSpPr>
          <p:spPr>
            <a:xfrm>
              <a:off x="5815651" y="6357499"/>
              <a:ext cx="810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Fuente</a:t>
              </a:r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</a:rPr>
                <a:t>: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68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50D1768-5FC8-4FB0-A4BF-22A5E70E42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07"/>
          <a:stretch/>
        </p:blipFill>
        <p:spPr>
          <a:xfrm>
            <a:off x="5133702" y="0"/>
            <a:ext cx="7058297" cy="14001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D94AE4-7F60-48EF-88DC-8F6755694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07" r="1297"/>
          <a:stretch/>
        </p:blipFill>
        <p:spPr>
          <a:xfrm flipH="1">
            <a:off x="-1" y="0"/>
            <a:ext cx="6900203" cy="14001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16BB542-9A28-43E7-B626-BCCB7C75DF9E}"/>
              </a:ext>
            </a:extLst>
          </p:cNvPr>
          <p:cNvSpPr txBox="1"/>
          <p:nvPr/>
        </p:nvSpPr>
        <p:spPr>
          <a:xfrm>
            <a:off x="849086" y="209005"/>
            <a:ext cx="380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532D09-C572-4B7E-8B80-C76393FBD1E1}"/>
              </a:ext>
            </a:extLst>
          </p:cNvPr>
          <p:cNvSpPr txBox="1"/>
          <p:nvPr/>
        </p:nvSpPr>
        <p:spPr>
          <a:xfrm>
            <a:off x="849086" y="727621"/>
            <a:ext cx="466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Definciones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factura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crédito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A5C83A-84F3-4877-8C79-531F713C68E4}"/>
              </a:ext>
            </a:extLst>
          </p:cNvPr>
          <p:cNvSpPr txBox="1"/>
          <p:nvPr/>
        </p:nvSpPr>
        <p:spPr>
          <a:xfrm>
            <a:off x="0" y="1829808"/>
            <a:ext cx="12191999" cy="4493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                        </a:t>
            </a:r>
            <a:r>
              <a:rPr lang="en-US" sz="3200" dirty="0" err="1">
                <a:solidFill>
                  <a:srgbClr val="0070C0"/>
                </a:solidFill>
              </a:rPr>
              <a:t>Costos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transaccionales</a:t>
            </a:r>
            <a:endParaRPr lang="en-US" sz="3200" dirty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sz="3200" dirty="0">
                <a:solidFill>
                  <a:srgbClr val="0070C0"/>
                </a:solidFill>
              </a:rPr>
              <a:t>              </a:t>
            </a:r>
            <a:r>
              <a:rPr lang="en-US" sz="3200" dirty="0" err="1">
                <a:solidFill>
                  <a:srgbClr val="0070C0"/>
                </a:solidFill>
              </a:rPr>
              <a:t>Plazo</a:t>
            </a:r>
            <a:r>
              <a:rPr lang="en-US" sz="3200" dirty="0">
                <a:solidFill>
                  <a:srgbClr val="0070C0"/>
                </a:solidFill>
              </a:rPr>
              <a:t> de </a:t>
            </a:r>
            <a:r>
              <a:rPr lang="en-US" sz="3200" dirty="0" err="1">
                <a:solidFill>
                  <a:srgbClr val="0070C0"/>
                </a:solidFill>
              </a:rPr>
              <a:t>Cobranza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r>
              <a:rPr lang="en-US" dirty="0"/>
              <a:t>                                                                                                       </a:t>
            </a:r>
            <a:r>
              <a:rPr lang="en-US" sz="3200" dirty="0" err="1">
                <a:solidFill>
                  <a:srgbClr val="0070C0"/>
                </a:solidFill>
              </a:rPr>
              <a:t>Ciclo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operativo</a:t>
            </a:r>
            <a:r>
              <a:rPr lang="en-US" sz="3200" dirty="0">
                <a:solidFill>
                  <a:srgbClr val="0070C0"/>
                </a:solidFill>
              </a:rPr>
              <a:t> de </a:t>
            </a:r>
            <a:r>
              <a:rPr lang="en-US" sz="3200" dirty="0" err="1">
                <a:solidFill>
                  <a:srgbClr val="0070C0"/>
                </a:solidFill>
              </a:rPr>
              <a:t>caja</a:t>
            </a:r>
            <a:r>
              <a:rPr lang="en-US" sz="3200" dirty="0">
                <a:solidFill>
                  <a:srgbClr val="0070C0"/>
                </a:solidFill>
              </a:rPr>
              <a:t> mas </a:t>
            </a:r>
            <a:r>
              <a:rPr lang="en-US" sz="3200" dirty="0" err="1">
                <a:solidFill>
                  <a:srgbClr val="0070C0"/>
                </a:solidFill>
              </a:rPr>
              <a:t>corto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          </a:t>
            </a:r>
            <a:r>
              <a:rPr lang="en-US" sz="3200" dirty="0" err="1">
                <a:solidFill>
                  <a:srgbClr val="0070C0"/>
                </a:solidFill>
              </a:rPr>
              <a:t>Rotación</a:t>
            </a:r>
            <a:r>
              <a:rPr lang="en-US" sz="3200" dirty="0">
                <a:solidFill>
                  <a:srgbClr val="0070C0"/>
                </a:solidFill>
              </a:rPr>
              <a:t> del WK = </a:t>
            </a:r>
            <a:r>
              <a:rPr lang="en-US" sz="3200" dirty="0" err="1">
                <a:solidFill>
                  <a:srgbClr val="0070C0"/>
                </a:solidFill>
              </a:rPr>
              <a:t>Efecto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multiplicador</a:t>
            </a:r>
            <a:r>
              <a:rPr lang="en-US" sz="3200" dirty="0">
                <a:solidFill>
                  <a:srgbClr val="0070C0"/>
                </a:solidFill>
              </a:rPr>
              <a:t> del </a:t>
            </a:r>
            <a:r>
              <a:rPr lang="en-US" sz="3200" dirty="0" err="1">
                <a:solidFill>
                  <a:srgbClr val="0070C0"/>
                </a:solidFill>
              </a:rPr>
              <a:t>margen</a:t>
            </a:r>
            <a:r>
              <a:rPr lang="en-US" sz="3200" dirty="0">
                <a:solidFill>
                  <a:srgbClr val="0070C0"/>
                </a:solidFill>
              </a:rPr>
              <a:t> de </a:t>
            </a:r>
            <a:r>
              <a:rPr lang="en-US" sz="3200" dirty="0" err="1">
                <a:solidFill>
                  <a:srgbClr val="0070C0"/>
                </a:solidFill>
              </a:rPr>
              <a:t>utilidad</a:t>
            </a:r>
            <a:endParaRPr lang="en-US" sz="3200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sz="3200" dirty="0">
              <a:solidFill>
                <a:srgbClr val="0070C0"/>
              </a:solidFill>
            </a:endParaRPr>
          </a:p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Mejora</a:t>
            </a:r>
            <a:r>
              <a:rPr lang="en-US" sz="4000" b="1" dirty="0">
                <a:solidFill>
                  <a:srgbClr val="0070C0"/>
                </a:solidFill>
              </a:rPr>
              <a:t> de </a:t>
            </a:r>
            <a:r>
              <a:rPr lang="en-US" sz="4000" b="1" dirty="0" err="1">
                <a:solidFill>
                  <a:srgbClr val="0070C0"/>
                </a:solidFill>
              </a:rPr>
              <a:t>competitividad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0" name="Flowchart: Merge 9">
            <a:extLst>
              <a:ext uri="{FF2B5EF4-FFF2-40B4-BE49-F238E27FC236}">
                <a16:creationId xmlns:a16="http://schemas.microsoft.com/office/drawing/2014/main" xmlns="" id="{26F63473-585D-421F-BE6F-56B37B50F456}"/>
              </a:ext>
            </a:extLst>
          </p:cNvPr>
          <p:cNvSpPr/>
          <p:nvPr/>
        </p:nvSpPr>
        <p:spPr>
          <a:xfrm>
            <a:off x="849086" y="2258375"/>
            <a:ext cx="391886" cy="301944"/>
          </a:xfrm>
          <a:prstGeom prst="flowChartMerg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erge 10">
            <a:extLst>
              <a:ext uri="{FF2B5EF4-FFF2-40B4-BE49-F238E27FC236}">
                <a16:creationId xmlns:a16="http://schemas.microsoft.com/office/drawing/2014/main" xmlns="" id="{7B1839E5-BB59-453E-8E57-1C27C8AF22D4}"/>
              </a:ext>
            </a:extLst>
          </p:cNvPr>
          <p:cNvSpPr/>
          <p:nvPr/>
        </p:nvSpPr>
        <p:spPr>
          <a:xfrm>
            <a:off x="832671" y="3043818"/>
            <a:ext cx="391886" cy="301943"/>
          </a:xfrm>
          <a:prstGeom prst="flowChartMerg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xmlns="" id="{7066A895-9AD7-4D0A-B472-66706CAAD7CE}"/>
              </a:ext>
            </a:extLst>
          </p:cNvPr>
          <p:cNvCxnSpPr>
            <a:cxnSpLocks/>
          </p:cNvCxnSpPr>
          <p:nvPr/>
        </p:nvCxnSpPr>
        <p:spPr>
          <a:xfrm>
            <a:off x="4515730" y="3194065"/>
            <a:ext cx="900333" cy="469869"/>
          </a:xfrm>
          <a:prstGeom prst="bentConnector3">
            <a:avLst/>
          </a:prstGeom>
          <a:ln w="57150" cap="sq" cmpd="sng">
            <a:solidFill>
              <a:srgbClr val="00B050"/>
            </a:solidFill>
            <a:prstDash val="solid"/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Merge 14">
            <a:extLst>
              <a:ext uri="{FF2B5EF4-FFF2-40B4-BE49-F238E27FC236}">
                <a16:creationId xmlns:a16="http://schemas.microsoft.com/office/drawing/2014/main" xmlns="" id="{1E7EF4BE-B3A5-4D30-A6AE-3A3B982F9794}"/>
              </a:ext>
            </a:extLst>
          </p:cNvPr>
          <p:cNvSpPr/>
          <p:nvPr/>
        </p:nvSpPr>
        <p:spPr>
          <a:xfrm rot="18193104">
            <a:off x="570889" y="4493208"/>
            <a:ext cx="391886" cy="301943"/>
          </a:xfrm>
          <a:prstGeom prst="flowChartMerg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xmlns="" id="{011DE2C6-28BD-4B36-8ACD-9C1F6149FF98}"/>
              </a:ext>
            </a:extLst>
          </p:cNvPr>
          <p:cNvSpPr/>
          <p:nvPr/>
        </p:nvSpPr>
        <p:spPr>
          <a:xfrm>
            <a:off x="7888458" y="3868614"/>
            <a:ext cx="341142" cy="524949"/>
          </a:xfrm>
          <a:prstGeom prst="downArrow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20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50D1768-5FC8-4FB0-A4BF-22A5E70E42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07"/>
          <a:stretch/>
        </p:blipFill>
        <p:spPr>
          <a:xfrm>
            <a:off x="5133702" y="0"/>
            <a:ext cx="7058297" cy="14001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D94AE4-7F60-48EF-88DC-8F6755694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07" r="1297"/>
          <a:stretch/>
        </p:blipFill>
        <p:spPr>
          <a:xfrm flipH="1">
            <a:off x="-1" y="0"/>
            <a:ext cx="6900203" cy="14001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16BB542-9A28-43E7-B626-BCCB7C75DF9E}"/>
              </a:ext>
            </a:extLst>
          </p:cNvPr>
          <p:cNvSpPr txBox="1"/>
          <p:nvPr/>
        </p:nvSpPr>
        <p:spPr>
          <a:xfrm>
            <a:off x="849086" y="209005"/>
            <a:ext cx="380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532D09-C572-4B7E-8B80-C76393FBD1E1}"/>
              </a:ext>
            </a:extLst>
          </p:cNvPr>
          <p:cNvSpPr txBox="1"/>
          <p:nvPr/>
        </p:nvSpPr>
        <p:spPr>
          <a:xfrm>
            <a:off x="849086" y="727621"/>
            <a:ext cx="466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Definciones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factura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crédito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electrónica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A5C83A-84F3-4877-8C79-531F713C68E4}"/>
              </a:ext>
            </a:extLst>
          </p:cNvPr>
          <p:cNvSpPr txBox="1"/>
          <p:nvPr/>
        </p:nvSpPr>
        <p:spPr>
          <a:xfrm>
            <a:off x="0" y="2181508"/>
            <a:ext cx="12191999" cy="34470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sz="4000" b="1" dirty="0">
              <a:solidFill>
                <a:srgbClr val="0070C0"/>
              </a:solidFill>
            </a:endParaRPr>
          </a:p>
          <a:p>
            <a:pPr algn="ctr"/>
            <a:endParaRPr lang="en-US" sz="4000" b="1" dirty="0">
              <a:solidFill>
                <a:srgbClr val="0070C0"/>
              </a:solidFill>
            </a:endParaRPr>
          </a:p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Muchas</a:t>
            </a:r>
            <a:r>
              <a:rPr lang="en-US" sz="4000" b="1" dirty="0">
                <a:solidFill>
                  <a:srgbClr val="0070C0"/>
                </a:solidFill>
              </a:rPr>
              <a:t> Gracias !!!!</a:t>
            </a:r>
          </a:p>
          <a:p>
            <a:pPr algn="ctr"/>
            <a:endParaRPr lang="en-US" sz="4000" b="1" dirty="0">
              <a:solidFill>
                <a:srgbClr val="0070C0"/>
              </a:solidFill>
            </a:endParaRPr>
          </a:p>
          <a:p>
            <a:pPr algn="ctr"/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00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60</Words>
  <Application>Microsoft Office PowerPoint</Application>
  <PresentationFormat>Personalizado</PresentationFormat>
  <Paragraphs>24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Spagnolo</dc:creator>
  <cp:lastModifiedBy>María Fernanda Becce</cp:lastModifiedBy>
  <cp:revision>19</cp:revision>
  <dcterms:created xsi:type="dcterms:W3CDTF">2019-07-14T22:39:14Z</dcterms:created>
  <dcterms:modified xsi:type="dcterms:W3CDTF">2019-08-08T13:18:46Z</dcterms:modified>
</cp:coreProperties>
</file>